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268" r:id="rId2"/>
    <p:sldId id="267" r:id="rId3"/>
    <p:sldId id="274" r:id="rId4"/>
    <p:sldId id="276" r:id="rId5"/>
    <p:sldId id="275" r:id="rId6"/>
    <p:sldId id="259" r:id="rId7"/>
    <p:sldId id="260" r:id="rId8"/>
    <p:sldId id="261" r:id="rId9"/>
    <p:sldId id="271" r:id="rId10"/>
    <p:sldId id="266" r:id="rId11"/>
  </p:sldIdLst>
  <p:sldSz cx="12192000" cy="6858000"/>
  <p:notesSz cx="6858000" cy="9144000"/>
  <p:defaultTextStyle>
    <a:defPPr rtl="0"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B5552-A913-48D4-8774-5067119E942A}" v="55" dt="2022-02-25T15:13:40.748"/>
    <p1510:client id="{C47565F8-42E5-5D2C-40AC-31B25B238A24}" v="390" dt="2022-02-26T02:09:51.661"/>
    <p1510:client id="{39C4DCC6-3B6C-233E-EBE5-A8D66BAF0C0C}" v="1" dt="2022-02-26T04:21:46.879"/>
    <p1510:client id="{3032065A-20C4-0492-8BD2-253F3136AB30}" v="3" dt="2022-02-26T04:27:19.375"/>
    <p1510:client id="{F88358C9-60FF-0F2C-2529-24CB61E9FF4E}" v="402" dt="2022-02-26T02:36:35.419"/>
    <p1510:client id="{7D9E10E1-3A78-7081-9D82-A292BDA3FE03}" v="642" dt="2022-02-26T04:03:03.791"/>
    <p1510:client id="{98A1E40E-4C36-5A2B-C535-0AB9F9F4AF04}" v="136" dt="2022-02-26T04:20:27.568"/>
    <p1510:client id="{ABB2A92B-9E05-925B-D9FC-E068751770FF}" v="308" dt="2022-02-26T03:05:41.215"/>
    <p1510:client id="{FD0D541C-99D8-49A8-BF86-F78B675381E2}" v="15" dt="2022-02-26T04:24:30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0" autoAdjust="0"/>
  </p:normalViewPr>
  <p:slideViewPr>
    <p:cSldViewPr snapToGrid="0">
      <p:cViewPr varScale="1">
        <p:scale>
          <a:sx n="59" d="100"/>
          <a:sy n="59" d="100"/>
        </p:scale>
        <p:origin x="7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CA8E3-7145-4E83-BCB6-E6184294B183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25217-8F21-418B-9434-A64AD0EBC1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28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25217-8F21-418B-9434-A64AD0EBC13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461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25217-8F21-418B-9434-A64AD0EBC13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797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zh-TW" sz="1200" dirty="0"/>
              <a:t>新進成員介紹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en-US" sz="1200" dirty="0"/>
              <a:t>這學期有新進來的成員，之後表單開好後會發再群組，再請大家填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zh-TW" sz="1200" dirty="0"/>
              <a:t>定期更新網頁資訊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en-US" sz="1200" dirty="0"/>
              <a:t>月會報告 照片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en-US" sz="1200" dirty="0"/>
              <a:t>自媒體組的粉專 </a:t>
            </a:r>
            <a:r>
              <a:rPr lang="en-US" altLang="zh-TW" sz="1200" dirty="0" err="1"/>
              <a:t>ig</a:t>
            </a:r>
            <a:r>
              <a:rPr lang="zh-TW" altLang="en-US" sz="1200" dirty="0"/>
              <a:t>資訊之後也會更新上去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en-US" sz="1200" dirty="0"/>
              <a:t>發想網頁新增內容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en-US" sz="1200" dirty="0"/>
              <a:t>有討論這學期會</a:t>
            </a: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endParaRPr lang="en-US" altLang="zh-TW" sz="1200" dirty="0"/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</a:pPr>
            <a:r>
              <a:rPr lang="zh-TW" altLang="en-US" sz="1200" dirty="0"/>
              <a:t>行事曆更新</a:t>
            </a:r>
            <a:endParaRPr lang="en-US" altLang="zh-TW" sz="1200" dirty="0"/>
          </a:p>
          <a:p>
            <a:r>
              <a:rPr lang="zh-TW" altLang="en-US" dirty="0"/>
              <a:t>這學期的行程會更新上去 月會 線上會議 週誌時間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25217-8F21-418B-9434-A64AD0EBC13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97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60EA64-D806-43AC-9DF2-F8C432F32B4C}" type="datetimeFigureOut">
              <a:rPr lang="en-US" dirty="0"/>
              <a:t>9/19/2022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pPr rtl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F9C37B-1D36-470B-8223-D6C91242EC14}" type="datetimeFigureOut">
              <a:rPr lang="en-US" dirty="0"/>
              <a:t>9/19/2022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C6F52A-A82B-47A2-A83A-8C4C91F2D59F}" type="datetimeFigureOut">
              <a:rPr lang="en-US" dirty="0"/>
              <a:t>9/19/2022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70A7B3-6521-4DCA-87E5-044747A908C1}" type="datetimeFigureOut">
              <a:rPr lang="en-US" dirty="0"/>
              <a:t>9/19/2022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60EA64-D806-43AC-9DF2-F8C432F32B4C}" type="datetimeFigureOut">
              <a:rPr lang="en-US" dirty="0"/>
              <a:t>9/19/2022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pPr rtl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134690-1557-4C89-A502-4959FE7FAD70}" type="datetimeFigureOut">
              <a:rPr lang="en-US" dirty="0"/>
              <a:t>9/19/2022</a:t>
            </a:fld>
            <a:endParaRPr 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11" name="文字版面配置區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7D4976-E339-4826-83B7-FBD03F55ECF8}" type="datetimeFigureOut">
              <a:rPr lang="en-US" dirty="0"/>
              <a:t>9/19/2022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037C31-9E7A-4F99-8774-A0E530DE1A42}" type="datetimeFigureOut">
              <a:rPr lang="en-US" dirty="0"/>
              <a:t>9/19/2022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504F-A551-4DE0-9316-4DCD1D8CC752}" type="datetimeFigureOut">
              <a:rPr lang="en-US" dirty="0"/>
              <a:t>9/19/2022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/>
              <a:t>按一下以編輯母片文字樣式</a:t>
            </a:r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BE4249-C0D0-4B06-8692-E8BB871AF643}" type="datetimeFigureOut">
              <a:rPr lang="en-US" dirty="0"/>
              <a:t>9/19/2022</a:t>
            </a:fld>
            <a:endParaRPr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042B0DB6-F5C7-45FB-8CF3-31B45F9C2DAC}" type="datetimeFigureOut">
              <a:rPr lang="en-US" dirty="0"/>
              <a:t>9/19/2022</a:t>
            </a:fld>
            <a:endParaRPr 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/>
              <a:t>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1160EA64-D806-43AC-9DF2-F8C432F32B4C}" type="datetimeFigureOut">
              <a:rPr lang="en-US" dirty="0"/>
              <a:t>9/19/2022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en-US" dirty="0"/>
              <a:pPr rt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 hidden="1">
            <a:extLst>
              <a:ext uri="{FF2B5EF4-FFF2-40B4-BE49-F238E27FC236}">
                <a16:creationId xmlns:a16="http://schemas.microsoft.com/office/drawing/2014/main" id="{4AE4FE2E-9178-43E6-989D-DF1A43AA4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DCD719-BA7C-458B-8916-FD0699A9C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Rectangle 73">
            <a:extLst>
              <a:ext uri="{FF2B5EF4-FFF2-40B4-BE49-F238E27FC236}">
                <a16:creationId xmlns:a16="http://schemas.microsoft.com/office/drawing/2014/main" id="{7C6A9528-58A8-4E17-B38D-626183D3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reeform: Shape 75">
            <a:extLst>
              <a:ext uri="{FF2B5EF4-FFF2-40B4-BE49-F238E27FC236}">
                <a16:creationId xmlns:a16="http://schemas.microsoft.com/office/drawing/2014/main" id="{ADDD3BD1-0C9A-40AD-9433-2C49EB986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12456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Freeform: Shape 77">
            <a:extLst>
              <a:ext uri="{FF2B5EF4-FFF2-40B4-BE49-F238E27FC236}">
                <a16:creationId xmlns:a16="http://schemas.microsoft.com/office/drawing/2014/main" id="{FB585D04-4637-45D1-A0E1-4125D00A1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56429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Freeform: Shape 79">
            <a:extLst>
              <a:ext uri="{FF2B5EF4-FFF2-40B4-BE49-F238E27FC236}">
                <a16:creationId xmlns:a16="http://schemas.microsoft.com/office/drawing/2014/main" id="{9989C9CD-F833-4F63-B95A-FA4A64C72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" name="Freeform: Shape 81">
            <a:extLst>
              <a:ext uri="{FF2B5EF4-FFF2-40B4-BE49-F238E27FC236}">
                <a16:creationId xmlns:a16="http://schemas.microsoft.com/office/drawing/2014/main" id="{D35B55EA-AD68-4D8D-96E6-1D9E5AFD9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Freeform: Shape 83">
            <a:extLst>
              <a:ext uri="{FF2B5EF4-FFF2-40B4-BE49-F238E27FC236}">
                <a16:creationId xmlns:a16="http://schemas.microsoft.com/office/drawing/2014/main" id="{582E0596-983F-4669-B122-12193C842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0" name="Freeform: Shape 85">
            <a:extLst>
              <a:ext uri="{FF2B5EF4-FFF2-40B4-BE49-F238E27FC236}">
                <a16:creationId xmlns:a16="http://schemas.microsoft.com/office/drawing/2014/main" id="{84D7BAB3-85B1-418D-A119-248E6FE33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Rectangle 87">
            <a:extLst>
              <a:ext uri="{FF2B5EF4-FFF2-40B4-BE49-F238E27FC236}">
                <a16:creationId xmlns:a16="http://schemas.microsoft.com/office/drawing/2014/main" id="{6013962C-6EF7-4DCB-8325-2C0F3443D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89">
            <a:extLst>
              <a:ext uri="{FF2B5EF4-FFF2-40B4-BE49-F238E27FC236}">
                <a16:creationId xmlns:a16="http://schemas.microsoft.com/office/drawing/2014/main" id="{7403F685-22A8-4489-937D-A31301DCD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91">
            <a:extLst>
              <a:ext uri="{FF2B5EF4-FFF2-40B4-BE49-F238E27FC236}">
                <a16:creationId xmlns:a16="http://schemas.microsoft.com/office/drawing/2014/main" id="{6164AFA3-EAE6-4E29-B573-78EED4AA2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720315" y="727769"/>
            <a:ext cx="8751370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標題 1">
            <a:extLst>
              <a:ext uri="{FF2B5EF4-FFF2-40B4-BE49-F238E27FC236}">
                <a16:creationId xmlns:a16="http://schemas.microsoft.com/office/drawing/2014/main" id="{8BD27ED9-FF2E-4C3A-A8E6-E6153C0A5084}"/>
              </a:ext>
            </a:extLst>
          </p:cNvPr>
          <p:cNvSpPr>
            <a:spLocks noGrp="1"/>
          </p:cNvSpPr>
          <p:nvPr/>
        </p:nvSpPr>
        <p:spPr>
          <a:xfrm>
            <a:off x="2381534" y="1344304"/>
            <a:ext cx="7451678" cy="2843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7200" dirty="0">
                <a:solidFill>
                  <a:schemeClr val="bg1"/>
                </a:solidFill>
                <a:latin typeface="+mj-ea"/>
                <a:cs typeface="Calibri Light"/>
              </a:rPr>
              <a:t>休閒工作室</a:t>
            </a:r>
            <a:endParaRPr lang="zh-TW" altLang="en-US" sz="72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15" name="副標題 2">
            <a:extLst>
              <a:ext uri="{FF2B5EF4-FFF2-40B4-BE49-F238E27FC236}">
                <a16:creationId xmlns:a16="http://schemas.microsoft.com/office/drawing/2014/main" id="{B57B8F85-1D0D-4A10-8FDE-F0B5A2975B13}"/>
              </a:ext>
            </a:extLst>
          </p:cNvPr>
          <p:cNvSpPr>
            <a:spLocks noGrp="1"/>
          </p:cNvSpPr>
          <p:nvPr/>
        </p:nvSpPr>
        <p:spPr>
          <a:xfrm>
            <a:off x="2886765" y="4414123"/>
            <a:ext cx="6418471" cy="1432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dirty="0">
                <a:solidFill>
                  <a:schemeClr val="bg1"/>
                </a:solidFill>
                <a:latin typeface="+mn-ea"/>
                <a:cs typeface="Calibri"/>
              </a:rPr>
              <a:t>月會報告</a:t>
            </a:r>
            <a:endParaRPr lang="zh-TW" altLang="en-US" sz="3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Oval 93">
            <a:extLst>
              <a:ext uri="{FF2B5EF4-FFF2-40B4-BE49-F238E27FC236}">
                <a16:creationId xmlns:a16="http://schemas.microsoft.com/office/drawing/2014/main" id="{A69A30EB-5EE3-43D9-B49D-8857ACA84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Oval 95">
            <a:extLst>
              <a:ext uri="{FF2B5EF4-FFF2-40B4-BE49-F238E27FC236}">
                <a16:creationId xmlns:a16="http://schemas.microsoft.com/office/drawing/2014/main" id="{50EB4F84-E601-44DB-9CA5-ED1220543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13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7ABFEB7-0C72-4B43-97B5-1E376A19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en-US" altLang="zh-TW" sz="7200" b="1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19874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B58F6C2D-BC42-485D-9DAA-6239BD134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3770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群組 7"/>
          <p:cNvGrpSpPr/>
          <p:nvPr/>
        </p:nvGrpSpPr>
        <p:grpSpPr>
          <a:xfrm>
            <a:off x="7829013" y="2680738"/>
            <a:ext cx="4074669" cy="1489955"/>
            <a:chOff x="7816033" y="3053755"/>
            <a:chExt cx="3485779" cy="951571"/>
          </a:xfrm>
        </p:grpSpPr>
        <p:sp>
          <p:nvSpPr>
            <p:cNvPr id="28" name="平行四邊形 27"/>
            <p:cNvSpPr/>
            <p:nvPr/>
          </p:nvSpPr>
          <p:spPr>
            <a:xfrm>
              <a:off x="9051182" y="3229737"/>
              <a:ext cx="2250630" cy="601128"/>
            </a:xfrm>
            <a:prstGeom prst="parallelogram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A4C28F37-4BAD-470A-A19F-C2239040E7C3}"/>
                </a:ext>
              </a:extLst>
            </p:cNvPr>
            <p:cNvGrpSpPr/>
            <p:nvPr/>
          </p:nvGrpSpPr>
          <p:grpSpPr>
            <a:xfrm>
              <a:off x="7816033" y="3053755"/>
              <a:ext cx="988742" cy="951571"/>
              <a:chOff x="5911373" y="1832360"/>
              <a:chExt cx="1016620" cy="979449"/>
            </a:xfrm>
          </p:grpSpPr>
          <p:pic>
            <p:nvPicPr>
              <p:cNvPr id="12" name="圖形 4" descr="水 以實心填滿">
                <a:extLst>
                  <a:ext uri="{FF2B5EF4-FFF2-40B4-BE49-F238E27FC236}">
                    <a16:creationId xmlns:a16="http://schemas.microsoft.com/office/drawing/2014/main" id="{2F4753FE-3187-4AC5-802D-6739D4053D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929958" y="1813775"/>
                <a:ext cx="979449" cy="1016620"/>
              </a:xfrm>
              <a:prstGeom prst="rect">
                <a:avLst/>
              </a:prstGeom>
            </p:spPr>
          </p:pic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FDCC0084-CA55-41BE-B333-A8DF66C97A21}"/>
                  </a:ext>
                </a:extLst>
              </p:cNvPr>
              <p:cNvSpPr txBox="1"/>
              <p:nvPr/>
            </p:nvSpPr>
            <p:spPr>
              <a:xfrm>
                <a:off x="6149628" y="2112821"/>
                <a:ext cx="401445" cy="475190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zh-TW" altLang="en-US" sz="2800" b="1" dirty="0">
                    <a:solidFill>
                      <a:schemeClr val="bg1"/>
                    </a:solidFill>
                    <a:latin typeface="Amasis MT Pro Black"/>
                    <a:ea typeface="微軟正黑體"/>
                  </a:rPr>
                  <a:t>2</a:t>
                </a:r>
              </a:p>
            </p:txBody>
          </p:sp>
        </p:grpSp>
        <p:sp>
          <p:nvSpPr>
            <p:cNvPr id="25" name="平行四邊形 24">
              <a:extLst>
                <a:ext uri="{FF2B5EF4-FFF2-40B4-BE49-F238E27FC236}">
                  <a16:creationId xmlns:a16="http://schemas.microsoft.com/office/drawing/2014/main" id="{25F42AAE-2811-4059-9E68-7635681A7FE4}"/>
                </a:ext>
              </a:extLst>
            </p:cNvPr>
            <p:cNvSpPr/>
            <p:nvPr/>
          </p:nvSpPr>
          <p:spPr>
            <a:xfrm>
              <a:off x="8842803" y="3148360"/>
              <a:ext cx="2416095" cy="614203"/>
            </a:xfrm>
            <a:prstGeom prst="parallelogram">
              <a:avLst/>
            </a:prstGeom>
            <a:solidFill>
              <a:srgbClr val="F2F2F2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7816200" y="4817380"/>
            <a:ext cx="4087482" cy="1616115"/>
            <a:chOff x="7828400" y="4963480"/>
            <a:chExt cx="3487257" cy="1086313"/>
          </a:xfrm>
        </p:grpSpPr>
        <p:sp>
          <p:nvSpPr>
            <p:cNvPr id="27" name="平行四邊形 26"/>
            <p:cNvSpPr/>
            <p:nvPr/>
          </p:nvSpPr>
          <p:spPr>
            <a:xfrm>
              <a:off x="9066478" y="5236986"/>
              <a:ext cx="2249179" cy="593644"/>
            </a:xfrm>
            <a:prstGeom prst="parallelogram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3465C347-5799-43CC-8D80-A27C03339AEB}"/>
                </a:ext>
              </a:extLst>
            </p:cNvPr>
            <p:cNvGrpSpPr/>
            <p:nvPr/>
          </p:nvGrpSpPr>
          <p:grpSpPr>
            <a:xfrm>
              <a:off x="7828400" y="4963480"/>
              <a:ext cx="988742" cy="1086313"/>
              <a:chOff x="6124810" y="4479750"/>
              <a:chExt cx="988742" cy="1086313"/>
            </a:xfrm>
          </p:grpSpPr>
          <p:pic>
            <p:nvPicPr>
              <p:cNvPr id="21" name="圖形 4" descr="水 以實心填滿">
                <a:extLst>
                  <a:ext uri="{FF2B5EF4-FFF2-40B4-BE49-F238E27FC236}">
                    <a16:creationId xmlns:a16="http://schemas.microsoft.com/office/drawing/2014/main" id="{9A9B2F79-1CD9-4C9E-9204-BEB9F0E3F1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6138749" y="4465811"/>
                <a:ext cx="960864" cy="988742"/>
              </a:xfrm>
              <a:prstGeom prst="rect">
                <a:avLst/>
              </a:prstGeom>
            </p:spPr>
          </p:pic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44D97450-AE70-473F-9546-B39617154713}"/>
                  </a:ext>
                </a:extLst>
              </p:cNvPr>
              <p:cNvSpPr txBox="1"/>
              <p:nvPr/>
            </p:nvSpPr>
            <p:spPr>
              <a:xfrm>
                <a:off x="6330827" y="4774375"/>
                <a:ext cx="650631" cy="79168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zh-TW" altLang="en-US" sz="2800" b="1" dirty="0">
                    <a:solidFill>
                      <a:schemeClr val="bg1"/>
                    </a:solidFill>
                    <a:latin typeface="Amasis MT Pro Black"/>
                    <a:ea typeface="微軟正黑體"/>
                  </a:rPr>
                  <a:t>3</a:t>
                </a:r>
                <a:endParaRPr lang="zh-TW" sz="2000" b="1" dirty="0">
                  <a:solidFill>
                    <a:schemeClr val="bg1"/>
                  </a:solidFill>
                  <a:latin typeface="Gill Sans MT"/>
                  <a:ea typeface="微軟正黑體"/>
                </a:endParaRPr>
              </a:p>
              <a:p>
                <a:pPr algn="l"/>
                <a:endParaRPr lang="zh-TW" altLang="en-US" sz="2400" dirty="0">
                  <a:solidFill>
                    <a:schemeClr val="bg1"/>
                  </a:solidFill>
                  <a:latin typeface="Amasis MT Pro Black"/>
                  <a:ea typeface="微軟正黑體"/>
                </a:endParaRPr>
              </a:p>
            </p:txBody>
          </p:sp>
        </p:grpSp>
        <p:sp>
          <p:nvSpPr>
            <p:cNvPr id="26" name="平行四邊形 25">
              <a:extLst>
                <a:ext uri="{FF2B5EF4-FFF2-40B4-BE49-F238E27FC236}">
                  <a16:creationId xmlns:a16="http://schemas.microsoft.com/office/drawing/2014/main" id="{484B436D-8A80-40EB-A408-80825FD96ECC}"/>
                </a:ext>
              </a:extLst>
            </p:cNvPr>
            <p:cNvSpPr/>
            <p:nvPr/>
          </p:nvSpPr>
          <p:spPr>
            <a:xfrm>
              <a:off x="8874138" y="5117592"/>
              <a:ext cx="2416095" cy="650488"/>
            </a:xfrm>
            <a:prstGeom prst="parallelogram">
              <a:avLst/>
            </a:prstGeom>
            <a:solidFill>
              <a:srgbClr val="F2F2F2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3987E718-5B6A-4DE2-BC6B-039AF5C1F0EC}"/>
              </a:ext>
            </a:extLst>
          </p:cNvPr>
          <p:cNvSpPr/>
          <p:nvPr/>
        </p:nvSpPr>
        <p:spPr>
          <a:xfrm>
            <a:off x="1130300" y="2417082"/>
            <a:ext cx="5638800" cy="2400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05AFD47-1165-4614-AC95-2BA8F409B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505" y="2258167"/>
            <a:ext cx="5610692" cy="234166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ea typeface="微軟正黑體"/>
              </a:rPr>
              <a:t> 報 告 內 容</a:t>
            </a:r>
            <a:endParaRPr lang="zh-TW" altLang="en-US" sz="6000" b="1" dirty="0">
              <a:solidFill>
                <a:schemeClr val="bg1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854795" y="681060"/>
            <a:ext cx="4580984" cy="3163332"/>
            <a:chOff x="7851989" y="930900"/>
            <a:chExt cx="3890091" cy="2030509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3A0190F1-1F5C-4C3A-AB14-4120F066C784}"/>
                </a:ext>
              </a:extLst>
            </p:cNvPr>
            <p:cNvGrpSpPr/>
            <p:nvPr/>
          </p:nvGrpSpPr>
          <p:grpSpPr>
            <a:xfrm>
              <a:off x="7851989" y="930900"/>
              <a:ext cx="914400" cy="905109"/>
              <a:chOff x="5952355" y="1865969"/>
              <a:chExt cx="1016620" cy="979449"/>
            </a:xfrm>
          </p:grpSpPr>
          <p:pic>
            <p:nvPicPr>
              <p:cNvPr id="7" name="圖形 4" descr="水 以實心填滿">
                <a:extLst>
                  <a:ext uri="{FF2B5EF4-FFF2-40B4-BE49-F238E27FC236}">
                    <a16:creationId xmlns:a16="http://schemas.microsoft.com/office/drawing/2014/main" id="{8CC40DEE-A9F9-4C5F-A5DA-508000F534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5400000">
                <a:off x="5970940" y="1847384"/>
                <a:ext cx="979449" cy="1016620"/>
              </a:xfrm>
              <a:prstGeom prst="rect">
                <a:avLst/>
              </a:prstGeom>
            </p:spPr>
          </p:pic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4C014FEF-F51B-4E76-91E7-D1D9D715C5FD}"/>
                  </a:ext>
                </a:extLst>
              </p:cNvPr>
              <p:cNvSpPr txBox="1"/>
              <p:nvPr/>
            </p:nvSpPr>
            <p:spPr>
              <a:xfrm>
                <a:off x="6169104" y="2135227"/>
                <a:ext cx="401444" cy="47084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zh-TW" altLang="en-US" sz="2800" b="1" dirty="0">
                    <a:solidFill>
                      <a:schemeClr val="bg1"/>
                    </a:solidFill>
                    <a:latin typeface="Amasis MT Pro Black"/>
                    <a:ea typeface="微軟正黑體"/>
                  </a:rPr>
                  <a:t>1</a:t>
                </a:r>
              </a:p>
            </p:txBody>
          </p:sp>
        </p:grpSp>
        <p:sp>
          <p:nvSpPr>
            <p:cNvPr id="11" name="平行四邊形 10"/>
            <p:cNvSpPr/>
            <p:nvPr/>
          </p:nvSpPr>
          <p:spPr>
            <a:xfrm>
              <a:off x="9016885" y="1147398"/>
              <a:ext cx="2273348" cy="590024"/>
            </a:xfrm>
            <a:prstGeom prst="parallelogram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平行四邊形 23">
              <a:extLst>
                <a:ext uri="{FF2B5EF4-FFF2-40B4-BE49-F238E27FC236}">
                  <a16:creationId xmlns:a16="http://schemas.microsoft.com/office/drawing/2014/main" id="{45FA2E4E-CB57-45E6-892D-AC4DA2AEA2A6}"/>
                </a:ext>
              </a:extLst>
            </p:cNvPr>
            <p:cNvSpPr/>
            <p:nvPr/>
          </p:nvSpPr>
          <p:spPr>
            <a:xfrm>
              <a:off x="8817577" y="1023828"/>
              <a:ext cx="2416095" cy="650488"/>
            </a:xfrm>
            <a:prstGeom prst="parallelogram">
              <a:avLst/>
            </a:prstGeom>
            <a:solidFill>
              <a:srgbClr val="F2F2F2"/>
            </a:solidFill>
            <a:ln w="28575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1979BAF3-6BD0-4F40-8C3B-553D885E0520}"/>
                </a:ext>
              </a:extLst>
            </p:cNvPr>
            <p:cNvSpPr txBox="1"/>
            <p:nvPr/>
          </p:nvSpPr>
          <p:spPr>
            <a:xfrm>
              <a:off x="8998880" y="2423923"/>
              <a:ext cx="2743200" cy="5374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zh-TW" altLang="en-US" sz="3600" dirty="0">
                  <a:ea typeface="微軟正黑體"/>
                </a:rPr>
                <a:t>各 組 介 紹</a:t>
              </a:r>
            </a:p>
          </p:txBody>
        </p:sp>
      </p:grp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EE9C69F1-044C-4303-873B-347B8D17342A}"/>
              </a:ext>
            </a:extLst>
          </p:cNvPr>
          <p:cNvSpPr txBox="1"/>
          <p:nvPr/>
        </p:nvSpPr>
        <p:spPr>
          <a:xfrm>
            <a:off x="9226580" y="5198266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altLang="en-US" sz="3600" dirty="0">
                <a:ea typeface="微軟正黑體"/>
              </a:rPr>
              <a:t>18 周 計 畫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1</a:t>
            </a:r>
            <a:endParaRPr lang="zh-TW" altLang="en-US" sz="2800" b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979BAF3-6BD0-4F40-8C3B-553D885E0520}"/>
              </a:ext>
            </a:extLst>
          </p:cNvPr>
          <p:cNvSpPr txBox="1"/>
          <p:nvPr/>
        </p:nvSpPr>
        <p:spPr>
          <a:xfrm>
            <a:off x="9226733" y="1008059"/>
            <a:ext cx="32304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altLang="en-US" sz="3600" dirty="0">
                <a:ea typeface="微軟正黑體"/>
              </a:rPr>
              <a:t>開 會 時 間</a:t>
            </a:r>
          </a:p>
        </p:txBody>
      </p:sp>
    </p:spTree>
    <p:extLst>
      <p:ext uri="{BB962C8B-B14F-4D97-AF65-F5344CB8AC3E}">
        <p14:creationId xmlns:p14="http://schemas.microsoft.com/office/powerpoint/2010/main" val="185499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AD40E0B-5BE6-4CDC-8409-800BD0BE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63" y="2099144"/>
            <a:ext cx="3610691" cy="2673194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  <a:t>本學期</a:t>
            </a:r>
            <a:br>
              <a:rPr lang="en-US" altLang="zh-TW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  <a:t>開會時間</a:t>
            </a:r>
            <a:endParaRPr lang="zh-TW" alt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2</a:t>
            </a:r>
            <a:endParaRPr lang="zh-TW" altLang="en-US" sz="28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151602" y="631885"/>
            <a:ext cx="6832291" cy="5594230"/>
          </a:xfrm>
        </p:spPr>
        <p:txBody>
          <a:bodyPr>
            <a:noAutofit/>
          </a:bodyPr>
          <a:lstStyle/>
          <a:p>
            <a:pPr fontAlgn="base"/>
            <a:r>
              <a:rPr lang="zh-TW" altLang="zh-TW" sz="3200" dirty="0">
                <a:latin typeface="+mn-ea"/>
              </a:rPr>
              <a:t>月會：​</a:t>
            </a:r>
          </a:p>
          <a:p>
            <a:pPr marL="0" indent="0" fontAlgn="base">
              <a:buNone/>
            </a:pPr>
            <a:r>
              <a:rPr lang="zh-TW" altLang="zh-TW" sz="3200" dirty="0">
                <a:latin typeface="+mn-ea"/>
              </a:rPr>
              <a:t> </a:t>
            </a:r>
            <a:r>
              <a:rPr lang="zh-TW" altLang="en-US" sz="3200" dirty="0">
                <a:latin typeface="+mn-ea"/>
              </a:rPr>
              <a:t> </a:t>
            </a:r>
            <a:r>
              <a:rPr lang="en-US" altLang="zh-TW" sz="3200" dirty="0">
                <a:latin typeface="+mn-ea"/>
              </a:rPr>
              <a:t>09/14</a:t>
            </a:r>
            <a:r>
              <a:rPr lang="zh-TW" altLang="en-US" sz="3200" dirty="0">
                <a:latin typeface="+mn-ea"/>
              </a:rPr>
              <a:t>、</a:t>
            </a:r>
            <a:r>
              <a:rPr lang="en-US" altLang="zh-TW" sz="3200" dirty="0">
                <a:latin typeface="+mn-ea"/>
              </a:rPr>
              <a:t>09/19</a:t>
            </a:r>
            <a:r>
              <a:rPr lang="zh-TW" altLang="en-US" sz="3200" dirty="0">
                <a:latin typeface="+mn-ea"/>
              </a:rPr>
              <a:t>、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10/18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班會時間） </a:t>
            </a:r>
            <a:endParaRPr lang="en-US" altLang="zh-TW" sz="3200" dirty="0">
              <a:latin typeface="+mn-ea"/>
            </a:endParaRPr>
          </a:p>
          <a:p>
            <a:pPr marL="0" indent="0" fontAlgn="base">
              <a:buNone/>
            </a:pPr>
            <a:r>
              <a:rPr lang="zh-TW" altLang="en-US" sz="3200" dirty="0">
                <a:latin typeface="+mn-ea"/>
              </a:rPr>
              <a:t>  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11/21</a:t>
            </a:r>
            <a:r>
              <a:rPr lang="zh-TW" altLang="en-US" sz="3200" dirty="0">
                <a:latin typeface="+mn-ea"/>
              </a:rPr>
              <a:t>、</a:t>
            </a:r>
            <a:r>
              <a:rPr lang="en-US" altLang="zh-TW" sz="3200" dirty="0">
                <a:latin typeface="+mn-ea"/>
              </a:rPr>
              <a:t>12/19</a:t>
            </a:r>
            <a:r>
              <a:rPr lang="zh-TW" altLang="en-US" sz="3200" dirty="0">
                <a:latin typeface="+mn-ea"/>
              </a:rPr>
              <a:t>、</a:t>
            </a:r>
            <a:r>
              <a:rPr lang="en-US" altLang="zh-TW" sz="3200" dirty="0">
                <a:latin typeface="+mn-ea"/>
              </a:rPr>
              <a:t>01/09</a:t>
            </a:r>
            <a:endParaRPr lang="zh-TW" altLang="zh-TW" sz="3200" dirty="0">
              <a:latin typeface="+mn-ea"/>
            </a:endParaRPr>
          </a:p>
          <a:p>
            <a:pPr marL="0" indent="0" fontAlgn="base">
              <a:buNone/>
            </a:pPr>
            <a:r>
              <a:rPr lang="zh-TW" altLang="zh-TW" sz="3200" dirty="0">
                <a:latin typeface="+mn-ea"/>
              </a:rPr>
              <a:t>​</a:t>
            </a:r>
          </a:p>
          <a:p>
            <a:pPr fontAlgn="base"/>
            <a:r>
              <a:rPr lang="zh-TW" altLang="zh-TW" sz="3200" dirty="0">
                <a:latin typeface="+mn-ea"/>
              </a:rPr>
              <a:t>線上會議：10/7、</a:t>
            </a:r>
            <a:r>
              <a:rPr lang="zh-TW" altLang="zh-TW" sz="3200" dirty="0">
                <a:solidFill>
                  <a:srgbClr val="FF0000"/>
                </a:solidFill>
                <a:latin typeface="+mn-ea"/>
              </a:rPr>
              <a:t>11/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18</a:t>
            </a:r>
            <a:r>
              <a:rPr lang="zh-TW" altLang="zh-TW" sz="3200" dirty="0">
                <a:latin typeface="+mn-ea"/>
              </a:rPr>
              <a:t>、12/12​</a:t>
            </a:r>
          </a:p>
          <a:p>
            <a:pPr marL="0" indent="0" fontAlgn="base">
              <a:buNone/>
            </a:pPr>
            <a:r>
              <a:rPr lang="zh-TW" altLang="zh-TW" sz="3200" dirty="0">
                <a:latin typeface="+mn-ea"/>
              </a:rPr>
              <a:t>    </a:t>
            </a:r>
            <a:r>
              <a:rPr lang="en-US" altLang="zh-TW" sz="3200" dirty="0">
                <a:latin typeface="+mn-ea"/>
              </a:rPr>
              <a:t>1230</a:t>
            </a:r>
            <a:r>
              <a:rPr lang="zh-TW" altLang="zh-TW" sz="3200" dirty="0">
                <a:latin typeface="+mn-ea"/>
              </a:rPr>
              <a:t>：負責人會議​</a:t>
            </a:r>
          </a:p>
          <a:p>
            <a:pPr marL="0" indent="0" fontAlgn="base">
              <a:buNone/>
            </a:pPr>
            <a:r>
              <a:rPr lang="zh-TW" altLang="zh-TW" sz="3200" dirty="0">
                <a:latin typeface="+mn-ea"/>
              </a:rPr>
              <a:t>    1400：三年級​</a:t>
            </a:r>
          </a:p>
          <a:p>
            <a:pPr marL="0" indent="0" fontAlgn="base">
              <a:buNone/>
            </a:pPr>
            <a:r>
              <a:rPr lang="zh-TW" altLang="zh-TW" sz="3200" dirty="0">
                <a:latin typeface="+mn-ea"/>
              </a:rPr>
              <a:t>    1550：四年級</a:t>
            </a:r>
            <a:r>
              <a:rPr lang="en-US" altLang="zh-TW" sz="3200" dirty="0">
                <a:latin typeface="+mn-ea"/>
              </a:rPr>
              <a:t>​</a:t>
            </a:r>
          </a:p>
          <a:p>
            <a:pPr marL="0" indent="0" fontAlgn="base">
              <a:buNone/>
            </a:pPr>
            <a:r>
              <a:rPr lang="zh-TW" altLang="zh-TW" sz="3200" dirty="0">
                <a:latin typeface="+mn-ea"/>
              </a:rPr>
              <a:t>    可協調更換上線時段</a:t>
            </a:r>
            <a:endParaRPr lang="en-US" altLang="zh-TW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76247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AD40E0B-5BE6-4CDC-8409-800BD0BE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63" y="2099144"/>
            <a:ext cx="3610691" cy="2673194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  <a:t>本學期</a:t>
            </a:r>
            <a:br>
              <a:rPr lang="en-US" altLang="zh-TW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  <a:t>開會時間</a:t>
            </a:r>
            <a:endParaRPr lang="zh-TW" alt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2</a:t>
            </a:r>
            <a:endParaRPr lang="zh-TW" altLang="en-US" sz="28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394664" y="1322337"/>
            <a:ext cx="4654296" cy="4226808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3200" dirty="0">
                <a:latin typeface="+mn-ea"/>
              </a:rPr>
              <a:t>週誌繳交日期：</a:t>
            </a:r>
            <a:endParaRPr lang="en-US" altLang="zh-TW" sz="3200" dirty="0">
              <a:latin typeface="+mn-ea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3200" dirty="0">
                <a:latin typeface="+mn-ea"/>
              </a:rPr>
              <a:t>   </a:t>
            </a:r>
            <a:r>
              <a:rPr lang="en-US" altLang="zh-TW" sz="3200" dirty="0">
                <a:latin typeface="+mn-ea"/>
              </a:rPr>
              <a:t>10/13(1-5</a:t>
            </a:r>
            <a:r>
              <a:rPr lang="zh-TW" altLang="en-US" sz="3200" dirty="0">
                <a:latin typeface="+mn-ea"/>
              </a:rPr>
              <a:t>週</a:t>
            </a:r>
            <a:r>
              <a:rPr lang="en-US" altLang="zh-TW" sz="3200" dirty="0">
                <a:latin typeface="+mn-ea"/>
              </a:rPr>
              <a:t>)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3200" dirty="0">
                <a:latin typeface="+mn-ea"/>
              </a:rPr>
              <a:t>   </a:t>
            </a:r>
            <a:r>
              <a:rPr lang="en-US" altLang="zh-TW" sz="3200" dirty="0">
                <a:latin typeface="+mn-ea"/>
              </a:rPr>
              <a:t>11/17(6-9</a:t>
            </a:r>
            <a:r>
              <a:rPr lang="zh-TW" altLang="en-US" sz="3200" dirty="0">
                <a:latin typeface="+mn-ea"/>
              </a:rPr>
              <a:t>週</a:t>
            </a:r>
            <a:r>
              <a:rPr lang="en-US" altLang="zh-TW" sz="3200" dirty="0">
                <a:latin typeface="+mn-ea"/>
              </a:rPr>
              <a:t>)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3200" dirty="0">
                <a:latin typeface="+mn-ea"/>
              </a:rPr>
              <a:t>   </a:t>
            </a:r>
            <a:r>
              <a:rPr lang="en-US" altLang="zh-TW" sz="3200" dirty="0">
                <a:latin typeface="+mn-ea"/>
              </a:rPr>
              <a:t>12/15(10-14</a:t>
            </a:r>
            <a:r>
              <a:rPr lang="zh-TW" altLang="en-US" sz="3200" dirty="0">
                <a:latin typeface="+mn-ea"/>
              </a:rPr>
              <a:t>週</a:t>
            </a:r>
            <a:r>
              <a:rPr lang="en-US" altLang="zh-TW" sz="3200" dirty="0">
                <a:latin typeface="+mn-ea"/>
              </a:rPr>
              <a:t>)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3200" dirty="0">
                <a:latin typeface="+mn-ea"/>
              </a:rPr>
              <a:t>   </a:t>
            </a:r>
            <a:r>
              <a:rPr lang="en-US" altLang="zh-TW" sz="3200" dirty="0">
                <a:latin typeface="+mn-ea"/>
              </a:rPr>
              <a:t>1/5(15-17</a:t>
            </a:r>
            <a:r>
              <a:rPr lang="zh-TW" altLang="en-US" sz="3200" dirty="0">
                <a:latin typeface="+mn-ea"/>
              </a:rPr>
              <a:t>週</a:t>
            </a:r>
            <a:r>
              <a:rPr lang="en-US" altLang="zh-TW" sz="3200" dirty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3188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 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5168654-FFBC-47F8-A099-9D80BB527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zh-TW" altLang="en-US" sz="4800" b="1" dirty="0">
                <a:ea typeface="微軟正黑體"/>
              </a:rPr>
              <a:t>各組介紹</a:t>
            </a:r>
            <a:endParaRPr lang="zh-TW" altLang="en-US" sz="4800" b="1" dirty="0"/>
          </a:p>
        </p:txBody>
      </p:sp>
      <p:sp>
        <p:nvSpPr>
          <p:cNvPr id="7" name="內容版面配置區 7">
            <a:extLst>
              <a:ext uri="{FF2B5EF4-FFF2-40B4-BE49-F238E27FC236}">
                <a16:creationId xmlns:a16="http://schemas.microsoft.com/office/drawing/2014/main" id="{506EFD71-F0C5-4CD7-B961-88B066732287}"/>
              </a:ext>
            </a:extLst>
          </p:cNvPr>
          <p:cNvSpPr>
            <a:spLocks noGrp="1"/>
          </p:cNvSpPr>
          <p:nvPr/>
        </p:nvSpPr>
        <p:spPr>
          <a:xfrm>
            <a:off x="2085957" y="4429641"/>
            <a:ext cx="2450774" cy="5655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Calibri" panose="020F0502020204030204"/>
              </a:rPr>
              <a:t>行政組</a:t>
            </a:r>
            <a:endParaRPr lang="zh-TW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Calibri" panose="020F0502020204030204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EE320118-EC84-4864-B75B-A7E8A1D5BEF4}"/>
              </a:ext>
            </a:extLst>
          </p:cNvPr>
          <p:cNvGrpSpPr/>
          <p:nvPr/>
        </p:nvGrpSpPr>
        <p:grpSpPr>
          <a:xfrm>
            <a:off x="2496792" y="2538039"/>
            <a:ext cx="1710904" cy="1624641"/>
            <a:chOff x="2460506" y="2510825"/>
            <a:chExt cx="1825922" cy="1768414"/>
          </a:xfrm>
        </p:grpSpPr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33816E8F-C3CE-4B25-B483-DED12DD516D5}"/>
                </a:ext>
              </a:extLst>
            </p:cNvPr>
            <p:cNvSpPr/>
            <p:nvPr/>
          </p:nvSpPr>
          <p:spPr>
            <a:xfrm>
              <a:off x="2460506" y="2510825"/>
              <a:ext cx="1825922" cy="17684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pic>
          <p:nvPicPr>
            <p:cNvPr id="21" name="圖形 10" descr="Postit 便利貼 以實心填滿">
              <a:extLst>
                <a:ext uri="{FF2B5EF4-FFF2-40B4-BE49-F238E27FC236}">
                  <a16:creationId xmlns:a16="http://schemas.microsoft.com/office/drawing/2014/main" id="{00A5AB8F-7B7E-4979-A619-07B3FA87C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17388" y="2789458"/>
              <a:ext cx="1308203" cy="1308203"/>
            </a:xfrm>
            <a:prstGeom prst="rect">
              <a:avLst/>
            </a:prstGeom>
          </p:spPr>
        </p:pic>
      </p:grpSp>
      <p:grpSp>
        <p:nvGrpSpPr>
          <p:cNvPr id="3" name="群組 2"/>
          <p:cNvGrpSpPr/>
          <p:nvPr/>
        </p:nvGrpSpPr>
        <p:grpSpPr>
          <a:xfrm>
            <a:off x="5236226" y="2505075"/>
            <a:ext cx="1825922" cy="2538974"/>
            <a:chOff x="5236226" y="2505075"/>
            <a:chExt cx="1825922" cy="2538974"/>
          </a:xfrm>
        </p:grpSpPr>
        <p:sp>
          <p:nvSpPr>
            <p:cNvPr id="9" name="文字方塊 2">
              <a:extLst>
                <a:ext uri="{FF2B5EF4-FFF2-40B4-BE49-F238E27FC236}">
                  <a16:creationId xmlns:a16="http://schemas.microsoft.com/office/drawing/2014/main" id="{714E94BF-3A28-4E69-BF6B-9D7D77B77870}"/>
                </a:ext>
              </a:extLst>
            </p:cNvPr>
            <p:cNvSpPr txBox="1"/>
            <p:nvPr/>
          </p:nvSpPr>
          <p:spPr>
            <a:xfrm>
              <a:off x="5351328" y="4397718"/>
              <a:ext cx="1595718" cy="646331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sz="3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資訊組</a:t>
              </a:r>
            </a:p>
          </p:txBody>
        </p: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41468CB9-0A79-4741-B8F2-79784AE84671}"/>
                </a:ext>
              </a:extLst>
            </p:cNvPr>
            <p:cNvGrpSpPr/>
            <p:nvPr/>
          </p:nvGrpSpPr>
          <p:grpSpPr>
            <a:xfrm>
              <a:off x="5236226" y="2505075"/>
              <a:ext cx="1825922" cy="1682150"/>
              <a:chOff x="5344603" y="2505075"/>
              <a:chExt cx="1825922" cy="1768414"/>
            </a:xfrm>
          </p:grpSpPr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75DB206D-63B7-4EA4-A840-714B55E6C68B}"/>
                  </a:ext>
                </a:extLst>
              </p:cNvPr>
              <p:cNvSpPr/>
              <p:nvPr/>
            </p:nvSpPr>
            <p:spPr>
              <a:xfrm>
                <a:off x="5344603" y="2505075"/>
                <a:ext cx="1825922" cy="1768414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  <p:pic>
            <p:nvPicPr>
              <p:cNvPr id="19" name="圖形 11" descr="男工程師 以實心填滿">
                <a:extLst>
                  <a:ext uri="{FF2B5EF4-FFF2-40B4-BE49-F238E27FC236}">
                    <a16:creationId xmlns:a16="http://schemas.microsoft.com/office/drawing/2014/main" id="{3BCE85AB-CC9C-4E1E-B075-B8018BAF71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573273" y="2693255"/>
                <a:ext cx="1365429" cy="1394183"/>
              </a:xfrm>
              <a:prstGeom prst="rect">
                <a:avLst/>
              </a:prstGeom>
            </p:spPr>
          </p:pic>
        </p:grpSp>
      </p:grpSp>
      <p:sp>
        <p:nvSpPr>
          <p:cNvPr id="5" name="AutoShape 2" descr="data:image/svg+xml;charset=utf8,%20%3Csvg%20width%3D'64'%20height%3D'63'%20xmlns%3D'http%3A%2F%2Fwww.w3.org%2F2000%2Fsvg'%20xmlns%3Axlink%3D'http%3A%2F%2Fwww.w3.org%2F1999%2Fxlink'%20overflow%3D'hidden'%3E%3Cdefs%3E%3CclipPath%20id%3D'clip0'%3E%3Crect%20x%3D'0'%20y%3D'0'%20width%3D'64'%20height%3D'63'%2F%3E%3C%2FclipPath%3E%3C%2Fdefs%3E%3Cg%20clip-path%3D'url(%23clip0)'%3E%3Cpath%20d%3D'M50.551%2037.0978C50.551%2039.9176%2048.2651%2042.2035%2045.4453%2042.2035%2042.6256%2042.2035%2040.3397%2039.9176%2040.3397%2037.0978%2040.3397%2034.2781%2042.6256%2031.9922%2045.4453%2031.9922%2048.2651%2031.9922%2050.551%2034.2781%2050.551%2037.0978Z'%20transform%3D'matrix(1.01587%200%200%201%202.23097e-05%20-2.75591e-05)'%2F%3E%3Cpath%20d%3D'M23.3231%2037.0978C23.3231%2039.9176%2021.0373%2042.2035%2018.2175%2042.2035%2015.3977%2042.2035%2013.1119%2039.9176%2013.1119%2037.0978%2013.1119%2034.2781%2015.3977%2031.9922%2018.2175%2031.9922%2021.0373%2031.9922%2023.3231%2034.2781%2023.3231%2037.0978Z'%20transform%3D'matrix(1.01587%200%200%201%202.23097e-05%20-2.75591e-05)'%2F%3E%3Cpath%20d%3D'M54.6394%2046.6266C53.1664%2045.481%2051.4626%2044.6683%2049.6453%2044.2444%2048.2795%2043.8454%2046.8678%2043.6248%2045.4453%2043.5881%2044.0217%2043.5849%2042.6065%2043.8064%2041.2519%2044.2444%2039.8963%2044.6053%2038.6007%2045.1625%2037.4063%2045.8981L37.17%2046.1672C39.078%2046.6822%2040.8632%2047.5749%2042.42%2048.7922%2043.6437%2049.6912%2044.3575%2051.1262%2044.3363%2052.6444L44.3363%2053.8125%2055.6566%2053.8125%2055.6566%2048.6741C55.679%2047.8649%2055.2977%2047.0976%2054.6394%2046.6266Z'%20transform%3D'matrix(1.01587%200%200%201%202.23097e-05%20-2.75591e-05)'%2F%3E%3Cpath%20d%3D'M19.3463%2052.6444C19.3473%2051.1661%2020.0272%2049.7702%2021.1903%2048.8578L21.2625%2048.7922%2021.3478%2048.7331C22.9231%2047.6121%2024.6663%2046.7482%2026.5125%2046.1738%2026.3813%2046.036%2026.2566%2045.8916%2026.1385%2045.7472%2024.9741%2045.0708%2023.7189%2044.5647%2022.4109%2044.2444%2021.0473%2043.8459%2019.6378%2043.6254%2018.2175%2043.5881%2016.7917%2043.5845%2015.3742%2043.806%2014.0175%2044.2444%2012.2257%2044.7387%2010.5352%2045.5451%209.02344%2046.6266%208.38688%2047.1165%208.00973%2047.8709%207.99969%2048.6741L7.99969%2053.8125%2019.3463%2053.8125Z'%20transform%3D'matrix(1.01587%200%200%201%202.23097e-05%20-2.75591e-05)'%2F%3E%3Cpath%20d%3D'M21.6169%2057.75%2021.6169%2052.6444C21.62%2051.8413%2021.9988%2051.0861%2022.6406%2050.6035%2024.1494%2049.5169%2025.8408%2048.71%2027.6347%2048.2213%2028.9886%2047.7804%2030.4043%2047.5588%2031.8281%2047.565%2033.2509%2047.5984%2034.663%2047.8191%2036.0281%2048.2213%2037.8473%2048.6396%2039.5523%2049.4529%2041.0222%2050.6035%2041.6829%2051.0701%2042.067%2051.8358%2042.046%2052.6444L42.046%2057.75Z'%20transform%3D'matrix(1.01587%200%200%201%202.23097e-05%20-2.75591e-05)'%2F%3E%3Cpath%20d%3D'M36.9338%2041.0681C36.9338%2043.8879%2034.6479%2046.1738%2031.8281%2046.1738%2029.0084%2046.1738%2026.7225%2043.8879%2026.7225%2041.0681%2026.7225%2038.2484%2029.0084%2035.9625%2031.8281%2035.9625%2034.6479%2035.9625%2036.9338%2038.2484%2036.9338%2041.0681Z'%20transform%3D'matrix(1.01587%200%200%201%202.23097e-05%20-2.75591e-05)'%2F%3E%3Cpath%20d%3D'M53.1563%205.25%2010.6641%205.25C9.21434%205.25%208.03907%206.42525%208.03907%207.875L8.03907%2022.3125C8.03907%2023.7622%209.21434%2024.9375%2010.6641%2024.9375L20.3438%2024.9375%2020.3438%2028.875%2024.4781%2024.9375%2028.9406%2024.9375%2031.5%2028.875%2033.8625%2024.9375%2038.5219%2024.9375%2042.6563%2028.875%2042.6563%2024.9375%2053.1563%2024.9375C54.606%2024.9375%2055.7813%2023.7622%2055.7813%2022.3125L55.7813%207.875C55.7813%206.42525%2054.606%205.25%2053.1563%205.25ZM14.6016%2011.1563%2045.2813%2011.1563%2045.2813%2012.4688%2014.6016%2012.4688ZM38.7188%2019.0313%2014.6016%2019.0313%2014.6016%2017.7188%2038.7188%2017.7188ZM49.2188%2015.75%2014.6016%2015.75%2014.6016%2014.4375%2049.2188%2014.4375Z'%20transform%3D'matrix(1.01587%200%200%201%202.23097e-05%20-2.75591e-05)'%2F%3E%3C%2Fg%3E%3C%2Fsvg%3E"/>
          <p:cNvSpPr>
            <a:spLocks noChangeAspect="1" noChangeArrowheads="1"/>
          </p:cNvSpPr>
          <p:nvPr/>
        </p:nvSpPr>
        <p:spPr bwMode="auto">
          <a:xfrm>
            <a:off x="219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AutoShape 4" descr="data:image/svg+xml;charset=utf8,%20%3Csvg%20width%3D'64'%20height%3D'63'%20xmlns%3D'http%3A%2F%2Fwww.w3.org%2F2000%2Fsvg'%20xmlns%3Axlink%3D'http%3A%2F%2Fwww.w3.org%2F1999%2Fxlink'%20overflow%3D'hidden'%3E%3Cdefs%3E%3CclipPath%20id%3D'clip0'%3E%3Crect%20x%3D'0'%20y%3D'0'%20width%3D'64'%20height%3D'63'%2F%3E%3C%2FclipPath%3E%3C%2Fdefs%3E%3Cg%20clip-path%3D'url(%23clip0)'%3E%3Cpath%20d%3D'M50.551%2037.0978C50.551%2039.9176%2048.2651%2042.2035%2045.4453%2042.2035%2042.6256%2042.2035%2040.3397%2039.9176%2040.3397%2037.0978%2040.3397%2034.2781%2042.6256%2031.9922%2045.4453%2031.9922%2048.2651%2031.9922%2050.551%2034.2781%2050.551%2037.0978Z'%20transform%3D'matrix(1.01587%200%200%201%202.23097e-05%20-2.75591e-05)'%2F%3E%3Cpath%20d%3D'M23.3231%2037.0978C23.3231%2039.9176%2021.0373%2042.2035%2018.2175%2042.2035%2015.3977%2042.2035%2013.1119%2039.9176%2013.1119%2037.0978%2013.1119%2034.2781%2015.3977%2031.9922%2018.2175%2031.9922%2021.0373%2031.9922%2023.3231%2034.2781%2023.3231%2037.0978Z'%20transform%3D'matrix(1.01587%200%200%201%202.23097e-05%20-2.75591e-05)'%2F%3E%3Cpath%20d%3D'M54.6394%2046.6266C53.1664%2045.481%2051.4626%2044.6683%2049.6453%2044.2444%2048.2795%2043.8454%2046.8678%2043.6248%2045.4453%2043.5881%2044.0217%2043.5849%2042.6065%2043.8064%2041.2519%2044.2444%2039.8963%2044.6053%2038.6007%2045.1625%2037.4063%2045.8981L37.17%2046.1672C39.078%2046.6822%2040.8632%2047.5749%2042.42%2048.7922%2043.6437%2049.6912%2044.3575%2051.1262%2044.3363%2052.6444L44.3363%2053.8125%2055.6566%2053.8125%2055.6566%2048.6741C55.679%2047.8649%2055.2977%2047.0976%2054.6394%2046.6266Z'%20transform%3D'matrix(1.01587%200%200%201%202.23097e-05%20-2.75591e-05)'%2F%3E%3Cpath%20d%3D'M19.3463%2052.6444C19.3473%2051.1661%2020.0272%2049.7702%2021.1903%2048.8578L21.2625%2048.7922%2021.3478%2048.7331C22.9231%2047.6121%2024.6663%2046.7482%2026.5125%2046.1738%2026.3813%2046.036%2026.2566%2045.8916%2026.1385%2045.7472%2024.9741%2045.0708%2023.7189%2044.5647%2022.4109%2044.2444%2021.0473%2043.8459%2019.6378%2043.6254%2018.2175%2043.5881%2016.7917%2043.5845%2015.3742%2043.806%2014.0175%2044.2444%2012.2257%2044.7387%2010.5352%2045.5451%209.02344%2046.6266%208.38688%2047.1165%208.00973%2047.8709%207.99969%2048.6741L7.99969%2053.8125%2019.3463%2053.8125Z'%20transform%3D'matrix(1.01587%200%200%201%202.23097e-05%20-2.75591e-05)'%2F%3E%3Cpath%20d%3D'M21.6169%2057.75%2021.6169%2052.6444C21.62%2051.8413%2021.9988%2051.0861%2022.6406%2050.6035%2024.1494%2049.5169%2025.8408%2048.71%2027.6347%2048.2213%2028.9886%2047.7804%2030.4043%2047.5588%2031.8281%2047.565%2033.2509%2047.5984%2034.663%2047.8191%2036.0281%2048.2213%2037.8473%2048.6396%2039.5523%2049.4529%2041.0222%2050.6035%2041.6829%2051.0701%2042.067%2051.8358%2042.046%2052.6444L42.046%2057.75Z'%20transform%3D'matrix(1.01587%200%200%201%202.23097e-05%20-2.75591e-05)'%2F%3E%3Cpath%20d%3D'M36.9338%2041.0681C36.9338%2043.8879%2034.6479%2046.1738%2031.8281%2046.1738%2029.0084%2046.1738%2026.7225%2043.8879%2026.7225%2041.0681%2026.7225%2038.2484%2029.0084%2035.9625%2031.8281%2035.9625%2034.6479%2035.9625%2036.9338%2038.2484%2036.9338%2041.0681Z'%20transform%3D'matrix(1.01587%200%200%201%202.23097e-05%20-2.75591e-05)'%2F%3E%3Cpath%20d%3D'M53.1563%205.25%2010.6641%205.25C9.21434%205.25%208.03907%206.42525%208.03907%207.875L8.03907%2022.3125C8.03907%2023.7622%209.21434%2024.9375%2010.6641%2024.9375L20.3438%2024.9375%2020.3438%2028.875%2024.4781%2024.9375%2028.9406%2024.9375%2031.5%2028.875%2033.8625%2024.9375%2038.5219%2024.9375%2042.6563%2028.875%2042.6563%2024.9375%2053.1563%2024.9375C54.606%2024.9375%2055.7813%2023.7622%2055.7813%2022.3125L55.7813%207.875C55.7813%206.42525%2054.606%205.25%2053.1563%205.25ZM14.6016%2011.1563%2045.2813%2011.1563%2045.2813%2012.4688%2014.6016%2012.4688ZM38.7188%2019.0313%2014.6016%2019.0313%2014.6016%2017.7188%2038.7188%2017.7188ZM49.2188%2015.75%2014.6016%2015.75%2014.6016%2014.4375%2049.2188%2014.4375Z'%20transform%3D'matrix(1.01587%200%200%201%202.23097e-05%20-2.75591e-05)'%2F%3E%3C%2Fg%3E%3C%2Fsvg%3E"/>
          <p:cNvSpPr>
            <a:spLocks noChangeAspect="1" noChangeArrowheads="1"/>
          </p:cNvSpPr>
          <p:nvPr/>
        </p:nvSpPr>
        <p:spPr bwMode="auto">
          <a:xfrm>
            <a:off x="3714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2" name="AutoShape 6" descr="data:image/svg+xml;charset=utf8,%20%3Csvg%20width%3D'64'%20height%3D'63'%20xmlns%3D'http%3A%2F%2Fwww.w3.org%2F2000%2Fsvg'%20xmlns%3Axlink%3D'http%3A%2F%2Fwww.w3.org%2F1999%2Fxlink'%20overflow%3D'hidden'%3E%3Cdefs%3E%3CclipPath%20id%3D'clip0'%3E%3Crect%20x%3D'0'%20y%3D'0'%20width%3D'64'%20height%3D'63'%2F%3E%3C%2FclipPath%3E%3C%2Fdefs%3E%3Cg%20clip-path%3D'url(%23clip0)'%3E%3Cpath%20d%3D'M50.551%2037.0978C50.551%2039.9176%2048.2651%2042.2035%2045.4453%2042.2035%2042.6256%2042.2035%2040.3397%2039.9176%2040.3397%2037.0978%2040.3397%2034.2781%2042.6256%2031.9922%2045.4453%2031.9922%2048.2651%2031.9922%2050.551%2034.2781%2050.551%2037.0978Z'%20transform%3D'matrix(1.01587%200%200%201%202.23097e-05%20-2.75591e-05)'%2F%3E%3Cpath%20d%3D'M23.3231%2037.0978C23.3231%2039.9176%2021.0373%2042.2035%2018.2175%2042.2035%2015.3977%2042.2035%2013.1119%2039.9176%2013.1119%2037.0978%2013.1119%2034.2781%2015.3977%2031.9922%2018.2175%2031.9922%2021.0373%2031.9922%2023.3231%2034.2781%2023.3231%2037.0978Z'%20transform%3D'matrix(1.01587%200%200%201%202.23097e-05%20-2.75591e-05)'%2F%3E%3Cpath%20d%3D'M54.6394%2046.6266C53.1664%2045.481%2051.4626%2044.6683%2049.6453%2044.2444%2048.2795%2043.8454%2046.8678%2043.6248%2045.4453%2043.5881%2044.0217%2043.5849%2042.6065%2043.8064%2041.2519%2044.2444%2039.8963%2044.6053%2038.6007%2045.1625%2037.4063%2045.8981L37.17%2046.1672C39.078%2046.6822%2040.8632%2047.5749%2042.42%2048.7922%2043.6437%2049.6912%2044.3575%2051.1262%2044.3363%2052.6444L44.3363%2053.8125%2055.6566%2053.8125%2055.6566%2048.6741C55.679%2047.8649%2055.2977%2047.0976%2054.6394%2046.6266Z'%20transform%3D'matrix(1.01587%200%200%201%202.23097e-05%20-2.75591e-05)'%2F%3E%3Cpath%20d%3D'M19.3463%2052.6444C19.3473%2051.1661%2020.0272%2049.7702%2021.1903%2048.8578L21.2625%2048.7922%2021.3478%2048.7331C22.9231%2047.6121%2024.6663%2046.7482%2026.5125%2046.1738%2026.3813%2046.036%2026.2566%2045.8916%2026.1385%2045.7472%2024.9741%2045.0708%2023.7189%2044.5647%2022.4109%2044.2444%2021.0473%2043.8459%2019.6378%2043.6254%2018.2175%2043.5881%2016.7917%2043.5845%2015.3742%2043.806%2014.0175%2044.2444%2012.2257%2044.7387%2010.5352%2045.5451%209.02344%2046.6266%208.38688%2047.1165%208.00973%2047.8709%207.99969%2048.6741L7.99969%2053.8125%2019.3463%2053.8125Z'%20transform%3D'matrix(1.01587%200%200%201%202.23097e-05%20-2.75591e-05)'%2F%3E%3Cpath%20d%3D'M21.6169%2057.75%2021.6169%2052.6444C21.62%2051.8413%2021.9988%2051.0861%2022.6406%2050.6035%2024.1494%2049.5169%2025.8408%2048.71%2027.6347%2048.2213%2028.9886%2047.7804%2030.4043%2047.5588%2031.8281%2047.565%2033.2509%2047.5984%2034.663%2047.8191%2036.0281%2048.2213%2037.8473%2048.6396%2039.5523%2049.4529%2041.0222%2050.6035%2041.6829%2051.0701%2042.067%2051.8358%2042.046%2052.6444L42.046%2057.75Z'%20transform%3D'matrix(1.01587%200%200%201%202.23097e-05%20-2.75591e-05)'%2F%3E%3Cpath%20d%3D'M36.9338%2041.0681C36.9338%2043.8879%2034.6479%2046.1738%2031.8281%2046.1738%2029.0084%2046.1738%2026.7225%2043.8879%2026.7225%2041.0681%2026.7225%2038.2484%2029.0084%2035.9625%2031.8281%2035.9625%2034.6479%2035.9625%2036.9338%2038.2484%2036.9338%2041.0681Z'%20transform%3D'matrix(1.01587%200%200%201%202.23097e-05%20-2.75591e-05)'%2F%3E%3Cpath%20d%3D'M53.1563%205.25%2010.6641%205.25C9.21434%205.25%208.03907%206.42525%208.03907%207.875L8.03907%2022.3125C8.03907%2023.7622%209.21434%2024.9375%2010.6641%2024.9375L20.3438%2024.9375%2020.3438%2028.875%2024.4781%2024.9375%2028.9406%2024.9375%2031.5%2028.875%2033.8625%2024.9375%2038.5219%2024.9375%2042.6563%2028.875%2042.6563%2024.9375%2053.1563%2024.9375C54.606%2024.9375%2055.7813%2023.7622%2055.7813%2022.3125L55.7813%207.875C55.7813%206.42525%2054.606%205.25%2053.1563%205.25ZM14.6016%2011.1563%2045.2813%2011.1563%2045.2813%2012.4688%2014.6016%2012.4688ZM38.7188%2019.0313%2014.6016%2019.0313%2014.6016%2017.7188%2038.7188%2017.7188ZM49.2188%2015.75%2014.6016%2015.75%2014.6016%2014.4375%2049.2188%2014.4375Z'%20transform%3D'matrix(1.01587%200%200%201%202.23097e-05%20-2.75591e-05)'%2F%3E%3C%2Fg%3E%3C%2Fsvg%3E"/>
          <p:cNvSpPr>
            <a:spLocks noChangeAspect="1" noChangeArrowheads="1"/>
          </p:cNvSpPr>
          <p:nvPr/>
        </p:nvSpPr>
        <p:spPr bwMode="auto">
          <a:xfrm>
            <a:off x="5238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15" name="群組 14"/>
          <p:cNvGrpSpPr/>
          <p:nvPr/>
        </p:nvGrpSpPr>
        <p:grpSpPr>
          <a:xfrm>
            <a:off x="8090679" y="2505075"/>
            <a:ext cx="1836279" cy="2551674"/>
            <a:chOff x="8090679" y="2505075"/>
            <a:chExt cx="1836279" cy="2551674"/>
          </a:xfrm>
        </p:grpSpPr>
        <p:grpSp>
          <p:nvGrpSpPr>
            <p:cNvPr id="4" name="群組 3"/>
            <p:cNvGrpSpPr/>
            <p:nvPr/>
          </p:nvGrpSpPr>
          <p:grpSpPr>
            <a:xfrm>
              <a:off x="8090679" y="2505075"/>
              <a:ext cx="1800163" cy="2551674"/>
              <a:chOff x="8090679" y="2505075"/>
              <a:chExt cx="1800163" cy="2551674"/>
            </a:xfrm>
          </p:grpSpPr>
          <p:sp>
            <p:nvSpPr>
              <p:cNvPr id="11" name="文字方塊 3">
                <a:extLst>
                  <a:ext uri="{FF2B5EF4-FFF2-40B4-BE49-F238E27FC236}">
                    <a16:creationId xmlns:a16="http://schemas.microsoft.com/office/drawing/2014/main" id="{4DDD12D6-89D1-4670-8D1F-C41A209204BF}"/>
                  </a:ext>
                </a:extLst>
              </p:cNvPr>
              <p:cNvSpPr txBox="1"/>
              <p:nvPr/>
            </p:nvSpPr>
            <p:spPr>
              <a:xfrm>
                <a:off x="8266888" y="4410418"/>
                <a:ext cx="1623954" cy="646331"/>
              </a:xfrm>
              <a:prstGeom prst="rect">
                <a:avLst/>
              </a:prstGeom>
              <a:noFill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3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研究組</a:t>
                </a:r>
                <a:endParaRPr lang="zh-TW" sz="3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D654145D-8133-4D5A-8DAE-E208A4B31C3C}"/>
                  </a:ext>
                </a:extLst>
              </p:cNvPr>
              <p:cNvSpPr/>
              <p:nvPr/>
            </p:nvSpPr>
            <p:spPr>
              <a:xfrm>
                <a:off x="8090679" y="2505075"/>
                <a:ext cx="1782790" cy="168215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</p:grpSp>
        <p:pic>
          <p:nvPicPr>
            <p:cNvPr id="23" name="圖片 22"/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333" b="93333" l="17021" r="90426">
                          <a14:foregroundMark x1="37234" y1="72000" x2="42553" y2="73333"/>
                          <a14:foregroundMark x1="52128" y1="81333" x2="55319" y2="81333"/>
                          <a14:foregroundMark x1="63830" y1="76000" x2="67021" y2="73333"/>
                          <a14:foregroundMark x1="63830" y1="57333" x2="63830" y2="57333"/>
                          <a14:foregroundMark x1="51064" y1="62667" x2="51064" y2="62667"/>
                          <a14:foregroundMark x1="36170" y1="58667" x2="36170" y2="58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2"/>
            <a:stretch/>
          </p:blipFill>
          <p:spPr>
            <a:xfrm>
              <a:off x="8090679" y="2538039"/>
              <a:ext cx="1836279" cy="1592556"/>
            </a:xfrm>
            <a:prstGeom prst="rect">
              <a:avLst/>
            </a:prstGeom>
          </p:spPr>
        </p:pic>
      </p:grpSp>
      <p:sp>
        <p:nvSpPr>
          <p:cNvPr id="24" name="文字方塊 23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2</a:t>
            </a:r>
            <a:endParaRPr lang="zh-TW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4806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AD40E0B-5BE6-4CDC-8409-800BD0BE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63" y="2099144"/>
            <a:ext cx="3610691" cy="2673194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a typeface="微軟正黑體"/>
              </a:rPr>
              <a:t>行 政 組</a:t>
            </a:r>
            <a:endParaRPr lang="zh-TW" alt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329C095C-3AB6-49D8-9436-3672566FE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295DC4-EF35-4770-B996-A075F5829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1177" y="3683858"/>
            <a:ext cx="7019033" cy="221192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>
                <a:solidFill>
                  <a:schemeClr val="tx1"/>
                </a:solidFill>
                <a:ea typeface="微軟正黑體"/>
              </a:rPr>
              <a:t>月會前：會議提醒、收週誌</a:t>
            </a:r>
            <a:endParaRPr lang="en-US" altLang="zh-TW" sz="3200" dirty="0">
              <a:solidFill>
                <a:schemeClr val="tx1"/>
              </a:solidFill>
              <a:ea typeface="微軟正黑體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>
                <a:solidFill>
                  <a:schemeClr val="tx1"/>
                </a:solidFill>
                <a:ea typeface="微軟正黑體"/>
              </a:rPr>
              <a:t>月會中：開會前置作業、發回週誌</a:t>
            </a:r>
            <a:endParaRPr lang="en-US" altLang="zh-TW" sz="3200" dirty="0">
              <a:solidFill>
                <a:schemeClr val="tx1"/>
              </a:solidFill>
              <a:ea typeface="微軟正黑體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>
                <a:solidFill>
                  <a:schemeClr val="tx1"/>
                </a:solidFill>
                <a:ea typeface="微軟正黑體"/>
              </a:rPr>
              <a:t>月會後：整理點名資訊、請假名單</a:t>
            </a:r>
            <a:endParaRPr lang="en-US" altLang="zh-TW" sz="3200" dirty="0">
              <a:solidFill>
                <a:schemeClr val="tx1"/>
              </a:solidFill>
              <a:ea typeface="微軟正黑體"/>
            </a:endParaRP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D042C5A5-0E8E-4F06-A053-ABB08AC30785}"/>
              </a:ext>
            </a:extLst>
          </p:cNvPr>
          <p:cNvGrpSpPr/>
          <p:nvPr/>
        </p:nvGrpSpPr>
        <p:grpSpPr>
          <a:xfrm>
            <a:off x="9431909" y="2644520"/>
            <a:ext cx="828000" cy="828000"/>
            <a:chOff x="2460506" y="2510825"/>
            <a:chExt cx="1825922" cy="1768414"/>
          </a:xfrm>
        </p:grpSpPr>
        <p:sp>
          <p:nvSpPr>
            <p:cNvPr id="13" name="橢圓 12">
              <a:extLst>
                <a:ext uri="{FF2B5EF4-FFF2-40B4-BE49-F238E27FC236}">
                  <a16:creationId xmlns:a16="http://schemas.microsoft.com/office/drawing/2014/main" id="{9812E76D-8FFA-4FA4-B46F-FC1ED97C17B6}"/>
                </a:ext>
              </a:extLst>
            </p:cNvPr>
            <p:cNvSpPr/>
            <p:nvPr/>
          </p:nvSpPr>
          <p:spPr>
            <a:xfrm>
              <a:off x="2460506" y="2510825"/>
              <a:ext cx="1825922" cy="17684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pic>
          <p:nvPicPr>
            <p:cNvPr id="14" name="圖形 10" descr="Postit 便利貼 以實心填滿">
              <a:extLst>
                <a:ext uri="{FF2B5EF4-FFF2-40B4-BE49-F238E27FC236}">
                  <a16:creationId xmlns:a16="http://schemas.microsoft.com/office/drawing/2014/main" id="{1F411935-8AD6-447A-B95D-D5C10CF0A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17388" y="2789458"/>
              <a:ext cx="1308203" cy="1308203"/>
            </a:xfrm>
            <a:prstGeom prst="rect">
              <a:avLst/>
            </a:prstGeom>
          </p:spPr>
        </p:pic>
      </p:grp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EFFB6D33-B0C9-4686-B550-D785FDFE6122}"/>
              </a:ext>
            </a:extLst>
          </p:cNvPr>
          <p:cNvCxnSpPr>
            <a:cxnSpLocks/>
          </p:cNvCxnSpPr>
          <p:nvPr/>
        </p:nvCxnSpPr>
        <p:spPr>
          <a:xfrm>
            <a:off x="5549032" y="3467985"/>
            <a:ext cx="5503979" cy="9071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D246579E-7308-4615-864B-6E60AA7FF2A7}"/>
              </a:ext>
            </a:extLst>
          </p:cNvPr>
          <p:cNvSpPr txBox="1"/>
          <p:nvPr/>
        </p:nvSpPr>
        <p:spPr>
          <a:xfrm>
            <a:off x="6316766" y="2758075"/>
            <a:ext cx="367352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altLang="en-US" sz="3600" spc="600" dirty="0">
                <a:ea typeface="微軟正黑體"/>
              </a:rPr>
              <a:t>實 習 內 容</a:t>
            </a:r>
            <a:endParaRPr lang="zh-TW" altLang="en-US" sz="2400" spc="600" dirty="0">
              <a:ea typeface="微軟正黑體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ECCD22A8-E4FD-4AA7-8ED1-486A54C53AA8}"/>
              </a:ext>
            </a:extLst>
          </p:cNvPr>
          <p:cNvCxnSpPr/>
          <p:nvPr/>
        </p:nvCxnSpPr>
        <p:spPr>
          <a:xfrm>
            <a:off x="5549032" y="1879069"/>
            <a:ext cx="6122040" cy="15520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89C9C3A-7857-4DD3-83C6-862BBE7854DF}"/>
              </a:ext>
            </a:extLst>
          </p:cNvPr>
          <p:cNvSpPr txBox="1"/>
          <p:nvPr/>
        </p:nvSpPr>
        <p:spPr>
          <a:xfrm>
            <a:off x="5987866" y="1293776"/>
            <a:ext cx="688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sz="3200" dirty="0">
                <a:ea typeface="微軟正黑體"/>
              </a:rPr>
              <a:t>組員：溫光煒、童冠博、張庭偉</a:t>
            </a:r>
          </a:p>
        </p:txBody>
      </p:sp>
      <p:grpSp>
        <p:nvGrpSpPr>
          <p:cNvPr id="20" name="群組 19"/>
          <p:cNvGrpSpPr/>
          <p:nvPr/>
        </p:nvGrpSpPr>
        <p:grpSpPr>
          <a:xfrm>
            <a:off x="10760024" y="1066589"/>
            <a:ext cx="828000" cy="828000"/>
            <a:chOff x="10314712" y="950194"/>
            <a:chExt cx="648000" cy="648000"/>
          </a:xfrm>
        </p:grpSpPr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2639157A-4DC5-4D04-BF8D-F93AAFE4B98E}"/>
                </a:ext>
              </a:extLst>
            </p:cNvPr>
            <p:cNvSpPr/>
            <p:nvPr/>
          </p:nvSpPr>
          <p:spPr>
            <a:xfrm>
              <a:off x="10314712" y="950194"/>
              <a:ext cx="648000" cy="648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/>
            </a:p>
          </p:txBody>
        </p:sp>
        <p:pic>
          <p:nvPicPr>
            <p:cNvPr id="9" name="圖形 10" descr="Postit 便利貼 以實心填滿">
              <a:extLst>
                <a:ext uri="{FF2B5EF4-FFF2-40B4-BE49-F238E27FC236}">
                  <a16:creationId xmlns:a16="http://schemas.microsoft.com/office/drawing/2014/main" id="{E5E73D01-DC36-41E1-BE92-72A5B0FFA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05877" y="1052293"/>
              <a:ext cx="464267" cy="479365"/>
            </a:xfrm>
            <a:prstGeom prst="rect">
              <a:avLst/>
            </a:prstGeom>
          </p:spPr>
        </p:pic>
      </p:grpSp>
      <p:sp>
        <p:nvSpPr>
          <p:cNvPr id="16" name="文字方塊 15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5</a:t>
            </a:r>
            <a:endParaRPr lang="zh-TW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27952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69942E-6 L -0.45534 0.00463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73" y="23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96532E-6 L -0.34726 0.00416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70" y="20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C9F9EF0-93D5-4D4B-BAFE-47700281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1EF3E9-442A-42DB-A5FF-3A31412D4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50" y="2533688"/>
            <a:ext cx="1424476" cy="6730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+mn-ea"/>
                <a:cs typeface="+mn-lt"/>
              </a:rPr>
              <a:t>組 員</a:t>
            </a:r>
            <a:endParaRPr lang="zh-TW" altLang="en-US" sz="3200" dirty="0">
              <a:ea typeface="+mn-lt"/>
              <a:cs typeface="+mn-lt"/>
            </a:endParaRPr>
          </a:p>
          <a:p>
            <a:pPr>
              <a:buNone/>
            </a:pPr>
            <a:endParaRPr lang="zh-TW" dirty="0">
              <a:ea typeface="微軟正黑體"/>
            </a:endParaRPr>
          </a:p>
          <a:p>
            <a:pPr>
              <a:buNone/>
            </a:pPr>
            <a:endParaRPr lang="zh-TW" dirty="0">
              <a:ea typeface="+mn-lt"/>
              <a:cs typeface="+mn-lt"/>
            </a:endParaRPr>
          </a:p>
          <a:p>
            <a:pPr>
              <a:buNone/>
            </a:pPr>
            <a:endParaRPr lang="zh-TW" dirty="0">
              <a:ea typeface="微軟正黑體"/>
            </a:endParaRPr>
          </a:p>
          <a:p>
            <a:pPr marL="0" indent="0">
              <a:buNone/>
            </a:pPr>
            <a:endParaRPr lang="zh-TW" altLang="en-US" dirty="0">
              <a:ea typeface="微軟正黑體"/>
            </a:endParaRPr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FD499E80-74D1-4860-AC95-EEB579BA2DCD}"/>
              </a:ext>
            </a:extLst>
          </p:cNvPr>
          <p:cNvSpPr txBox="1">
            <a:spLocks/>
          </p:cNvSpPr>
          <p:nvPr/>
        </p:nvSpPr>
        <p:spPr bwMode="black">
          <a:xfrm>
            <a:off x="2231136" y="804272"/>
            <a:ext cx="7729728" cy="1188720"/>
          </a:xfrm>
          <a:prstGeom prst="rect">
            <a:avLst/>
          </a:prstGeom>
          <a:solidFill>
            <a:srgbClr val="FFFFFF">
              <a:alpha val="10000"/>
            </a:srgbClr>
          </a:solidFill>
          <a:ln w="31750" cap="sq">
            <a:solidFill>
              <a:schemeClr val="tx1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資 訊 組</a:t>
            </a:r>
            <a:endParaRPr lang="zh-TW" altLang="en-US" sz="3200" b="1" dirty="0">
              <a:solidFill>
                <a:schemeClr val="tx1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2215411" y="2383728"/>
            <a:ext cx="2950139" cy="764745"/>
            <a:chOff x="1468254" y="2450995"/>
            <a:chExt cx="2736577" cy="705063"/>
          </a:xfrm>
        </p:grpSpPr>
        <p:cxnSp>
          <p:nvCxnSpPr>
            <p:cNvPr id="45" name="直線單箭頭接點 44">
              <a:extLst>
                <a:ext uri="{FF2B5EF4-FFF2-40B4-BE49-F238E27FC236}">
                  <a16:creationId xmlns:a16="http://schemas.microsoft.com/office/drawing/2014/main" id="{BAC256E6-7886-42AA-8C92-75A7E07D9E01}"/>
                </a:ext>
              </a:extLst>
            </p:cNvPr>
            <p:cNvCxnSpPr>
              <a:cxnSpLocks/>
            </p:cNvCxnSpPr>
            <p:nvPr/>
          </p:nvCxnSpPr>
          <p:spPr>
            <a:xfrm>
              <a:off x="1838267" y="3139178"/>
              <a:ext cx="2366564" cy="16880"/>
            </a:xfrm>
            <a:prstGeom prst="straightConnector1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CAF9741-8039-4FAE-978A-7D39E7AE0094}"/>
                </a:ext>
              </a:extLst>
            </p:cNvPr>
            <p:cNvGrpSpPr/>
            <p:nvPr/>
          </p:nvGrpSpPr>
          <p:grpSpPr>
            <a:xfrm>
              <a:off x="1468254" y="2450995"/>
              <a:ext cx="701273" cy="697000"/>
              <a:chOff x="5344594" y="2505072"/>
              <a:chExt cx="2367803" cy="1999666"/>
            </a:xfrm>
          </p:grpSpPr>
          <p:sp>
            <p:nvSpPr>
              <p:cNvPr id="47" name="橢圓 46">
                <a:extLst>
                  <a:ext uri="{FF2B5EF4-FFF2-40B4-BE49-F238E27FC236}">
                    <a16:creationId xmlns:a16="http://schemas.microsoft.com/office/drawing/2014/main" id="{36EAC04E-2141-490C-872E-9AD96CC52849}"/>
                  </a:ext>
                </a:extLst>
              </p:cNvPr>
              <p:cNvSpPr/>
              <p:nvPr/>
            </p:nvSpPr>
            <p:spPr>
              <a:xfrm>
                <a:off x="5344594" y="2505072"/>
                <a:ext cx="2367803" cy="1999666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  <p:pic>
            <p:nvPicPr>
              <p:cNvPr id="48" name="圖形 11" descr="男工程師 以實心填滿">
                <a:extLst>
                  <a:ext uri="{FF2B5EF4-FFF2-40B4-BE49-F238E27FC236}">
                    <a16:creationId xmlns:a16="http://schemas.microsoft.com/office/drawing/2014/main" id="{13B67703-51B7-4B17-8C58-84395F36C0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611531" y="2505075"/>
                <a:ext cx="1725105" cy="1761432"/>
              </a:xfrm>
              <a:prstGeom prst="rect">
                <a:avLst/>
              </a:prstGeom>
            </p:spPr>
          </p:pic>
        </p:grpSp>
      </p:grpSp>
      <p:grpSp>
        <p:nvGrpSpPr>
          <p:cNvPr id="34" name="群組 33"/>
          <p:cNvGrpSpPr/>
          <p:nvPr/>
        </p:nvGrpSpPr>
        <p:grpSpPr>
          <a:xfrm>
            <a:off x="6238891" y="2383729"/>
            <a:ext cx="4236597" cy="764204"/>
            <a:chOff x="7028858" y="2508898"/>
            <a:chExt cx="3673182" cy="713778"/>
          </a:xfrm>
        </p:grpSpPr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7CFCB816-F2CA-40D8-84CC-F0F3465FBFA9}"/>
                </a:ext>
              </a:extLst>
            </p:cNvPr>
            <p:cNvCxnSpPr/>
            <p:nvPr/>
          </p:nvCxnSpPr>
          <p:spPr>
            <a:xfrm>
              <a:off x="7324822" y="3206931"/>
              <a:ext cx="3112953" cy="15745"/>
            </a:xfrm>
            <a:prstGeom prst="straightConnector1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群組 9">
              <a:extLst>
                <a:ext uri="{FF2B5EF4-FFF2-40B4-BE49-F238E27FC236}">
                  <a16:creationId xmlns:a16="http://schemas.microsoft.com/office/drawing/2014/main" id="{12A57E67-F13D-4F6E-ADA4-DC2E4CA09015}"/>
                </a:ext>
              </a:extLst>
            </p:cNvPr>
            <p:cNvGrpSpPr/>
            <p:nvPr/>
          </p:nvGrpSpPr>
          <p:grpSpPr>
            <a:xfrm>
              <a:off x="7028858" y="2508898"/>
              <a:ext cx="658444" cy="713778"/>
              <a:chOff x="5344603" y="2505075"/>
              <a:chExt cx="1757702" cy="1845399"/>
            </a:xfrm>
          </p:grpSpPr>
          <p:sp>
            <p:nvSpPr>
              <p:cNvPr id="28" name="橢圓 27">
                <a:extLst>
                  <a:ext uri="{FF2B5EF4-FFF2-40B4-BE49-F238E27FC236}">
                    <a16:creationId xmlns:a16="http://schemas.microsoft.com/office/drawing/2014/main" id="{E3EE30BE-F6E1-4238-A224-240E7E333077}"/>
                  </a:ext>
                </a:extLst>
              </p:cNvPr>
              <p:cNvSpPr/>
              <p:nvPr/>
            </p:nvSpPr>
            <p:spPr>
              <a:xfrm>
                <a:off x="5344603" y="2505075"/>
                <a:ext cx="1757702" cy="1845399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TW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TW" altLang="en-US"/>
              </a:p>
            </p:txBody>
          </p:sp>
          <p:pic>
            <p:nvPicPr>
              <p:cNvPr id="30" name="圖形 11" descr="男工程師 以實心填滿">
                <a:extLst>
                  <a:ext uri="{FF2B5EF4-FFF2-40B4-BE49-F238E27FC236}">
                    <a16:creationId xmlns:a16="http://schemas.microsoft.com/office/drawing/2014/main" id="{7467B39C-E07B-4AEE-9545-991DE0E0D7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573273" y="2693255"/>
                <a:ext cx="1365429" cy="1394183"/>
              </a:xfrm>
              <a:prstGeom prst="rect">
                <a:avLst/>
              </a:prstGeom>
            </p:spPr>
          </p:pic>
        </p:grp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830C8331-5B27-4150-AD36-0E4517858B2A}"/>
                </a:ext>
              </a:extLst>
            </p:cNvPr>
            <p:cNvSpPr txBox="1"/>
            <p:nvPr/>
          </p:nvSpPr>
          <p:spPr>
            <a:xfrm>
              <a:off x="7958841" y="2649267"/>
              <a:ext cx="2743199" cy="539138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zh-TW" altLang="en-US" sz="3200" dirty="0">
                  <a:ea typeface="微軟正黑體"/>
                </a:rPr>
                <a:t>實  習  內  容  </a:t>
              </a:r>
            </a:p>
          </p:txBody>
        </p:sp>
      </p:grpSp>
      <p:sp>
        <p:nvSpPr>
          <p:cNvPr id="31" name="文字方塊 30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7</a:t>
            </a:r>
            <a:endParaRPr lang="zh-TW" altLang="en-US" sz="2800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2564372" y="3396054"/>
            <a:ext cx="23488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+mn-ea"/>
                <a:cs typeface="+mn-lt"/>
              </a:rPr>
              <a:t>張品萱</a:t>
            </a:r>
            <a:endParaRPr lang="en-US" altLang="zh-TW" sz="3200" dirty="0">
              <a:latin typeface="+mn-ea"/>
              <a:cs typeface="+mn-lt"/>
            </a:endParaRPr>
          </a:p>
          <a:p>
            <a:pPr marL="457200" indent="-45720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+mn-ea"/>
                <a:cs typeface="+mn-lt"/>
              </a:rPr>
              <a:t>田中佑彌</a:t>
            </a:r>
            <a:endParaRPr lang="en-US" altLang="zh-TW" sz="3200" dirty="0">
              <a:latin typeface="+mn-ea"/>
              <a:cs typeface="+mn-lt"/>
            </a:endParaRPr>
          </a:p>
          <a:p>
            <a:pPr marL="457200" indent="-45720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+mn-ea"/>
                <a:cs typeface="+mn-lt"/>
              </a:rPr>
              <a:t>黃品慈</a:t>
            </a:r>
          </a:p>
          <a:p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435879" y="3382294"/>
            <a:ext cx="4267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zh-TW" sz="3200" dirty="0"/>
              <a:t>新進成員介紹</a:t>
            </a:r>
            <a:endParaRPr lang="en-US" altLang="zh-TW" sz="3200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zh-TW" sz="3200" dirty="0"/>
              <a:t>定期更新網頁資訊</a:t>
            </a:r>
            <a:endParaRPr lang="en-US" altLang="zh-TW" sz="3200" dirty="0"/>
          </a:p>
          <a:p>
            <a:pPr marL="514350" indent="-5143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3200" dirty="0"/>
              <a:t>行事曆更新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8294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9F9EF0-93D5-4D4B-BAFE-47700281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86B4BA9-0FB9-444D-8CE8-96B9C6F7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-1255698" y="2843061"/>
            <a:ext cx="4547937" cy="1171876"/>
          </a:xfrm>
          <a:solidFill>
            <a:srgbClr val="FFFFFF">
              <a:alpha val="10000"/>
            </a:srgbClr>
          </a:solidFill>
          <a:ln>
            <a:solidFill>
              <a:schemeClr val="tx1"/>
            </a:solidFill>
          </a:ln>
        </p:spPr>
        <p:txBody>
          <a:bodyPr vert="vert270">
            <a:norm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18</a:t>
            </a: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  周</a:t>
            </a: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規</a:t>
            </a: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劃</a:t>
            </a: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F747BC2A-3979-4243-B250-BAF81F2AC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384965"/>
              </p:ext>
            </p:extLst>
          </p:nvPr>
        </p:nvGraphicFramePr>
        <p:xfrm>
          <a:off x="1796711" y="210168"/>
          <a:ext cx="10170700" cy="6316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19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週次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實習內容規劃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99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一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033395" algn="l"/>
                        </a:tabLst>
                        <a:defRPr/>
                      </a:pP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全體</a:t>
                      </a: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：</a:t>
                      </a:r>
                      <a:r>
                        <a:rPr lang="zh-TW" altLang="zh-TW" sz="2000" kern="1200" dirty="0">
                          <a:effectLst/>
                        </a:rPr>
                        <a:t>討論成員工作分配</a:t>
                      </a:r>
                      <a:r>
                        <a:rPr lang="zh-TW" altLang="en-US" sz="2000" kern="1200" dirty="0">
                          <a:effectLst/>
                        </a:rPr>
                        <a:t>、</a:t>
                      </a:r>
                      <a:r>
                        <a:rPr lang="zh-TW" altLang="zh-TW" sz="2000" kern="1200" dirty="0">
                          <a:effectLst/>
                        </a:rPr>
                        <a:t>確定實習細節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033395" algn="l"/>
                        </a:tabLst>
                        <a:defRPr/>
                      </a:pPr>
                      <a:endParaRPr lang="zh-TW" sz="24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1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：月會報告上傳、成員資料蒐集、試做上學期工作室</a:t>
                      </a:r>
                      <a:r>
                        <a:rPr lang="en-US" altLang="zh-TW" sz="2000" dirty="0">
                          <a:effectLst/>
                        </a:rPr>
                        <a:t>)</a:t>
                      </a:r>
                      <a:endParaRPr lang="zh-TW" altLang="zh-TW" sz="2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16455" algn="ctr"/>
                        </a:tabLs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effectLst/>
                        </a:rPr>
                        <a:t>第一次月會、工作分配、月會提醒、組內會議、借教室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1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：網站資訊更新、照片更新</a:t>
                      </a:r>
                      <a:endParaRPr lang="zh-TW" altLang="zh-TW" sz="2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effectLst/>
                        </a:rPr>
                        <a:t>第二次月會</a:t>
                      </a:r>
                      <a:endParaRPr lang="zh-TW" altLang="zh-TW" sz="2000" dirty="0">
                        <a:effectLst/>
                        <a:latin typeface="Calibri"/>
                        <a:ea typeface="新細明體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57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：網站資訊更新</a:t>
                      </a:r>
                      <a:endParaRPr lang="zh-TW" altLang="zh-TW" sz="2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16455" algn="ctr"/>
                        </a:tabLst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effectLst/>
                        </a:rPr>
                        <a:t>負責人與線上會議提醒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1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：網站資訊更新</a:t>
                      </a:r>
                      <a:endParaRPr lang="zh-TW" altLang="zh-TW" sz="2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en-US" altLang="zh-TW" sz="2000" dirty="0">
                          <a:effectLst/>
                        </a:rPr>
                        <a:t>1-5</a:t>
                      </a:r>
                      <a:r>
                        <a:rPr lang="zh-TW" altLang="en-US" sz="2000" dirty="0">
                          <a:effectLst/>
                        </a:rPr>
                        <a:t>週週誌繳交第一次提醒、負責人與線上會議</a:t>
                      </a:r>
                      <a:endParaRPr lang="zh-TW" altLang="zh-TW" sz="2000" dirty="0">
                        <a:effectLst/>
                        <a:latin typeface="Calibri"/>
                        <a:ea typeface="新細明體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9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：月會報告上傳、網站資訊</a:t>
                      </a:r>
                      <a:endParaRPr lang="en-US" altLang="zh-TW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effectLst/>
                        </a:rPr>
                        <a:t>               更新</a:t>
                      </a:r>
                      <a:endParaRPr lang="zh-TW" altLang="zh-TW" sz="2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en-US" altLang="zh-TW" sz="2000" dirty="0">
                          <a:effectLst/>
                        </a:rPr>
                        <a:t>1-5</a:t>
                      </a:r>
                      <a:r>
                        <a:rPr lang="zh-TW" altLang="en-US" sz="2000" dirty="0">
                          <a:effectLst/>
                        </a:rPr>
                        <a:t>週週誌繳交第二次提醒、</a:t>
                      </a:r>
                      <a:r>
                        <a:rPr lang="en-US" altLang="zh-TW" sz="2000" dirty="0">
                          <a:effectLst/>
                        </a:rPr>
                        <a:t>1-5</a:t>
                      </a:r>
                      <a:r>
                        <a:rPr lang="zh-TW" altLang="en-US" sz="2000" dirty="0">
                          <a:effectLst/>
                        </a:rPr>
                        <a:t>週週誌繳交日、月會提醒、組內會議、借教室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effectLst/>
                        </a:rPr>
                        <a:t>第三次月會</a:t>
                      </a:r>
                      <a:endParaRPr lang="zh-TW" altLang="zh-TW" sz="2000" dirty="0">
                        <a:effectLst/>
                        <a:latin typeface="Calibri"/>
                        <a:ea typeface="新細明體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41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25090" algn="l"/>
                        </a:tabLst>
                        <a:defRPr/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：網站資訊更新、十月照片</a:t>
                      </a:r>
                      <a:endParaRPr lang="en-US" altLang="zh-TW" sz="20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25090" algn="l"/>
                        </a:tabLst>
                        <a:defRPr/>
                      </a:pPr>
                      <a:r>
                        <a:rPr lang="zh-TW" altLang="en-US" sz="2000" dirty="0">
                          <a:effectLst/>
                        </a:rPr>
                        <a:t>               更新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16455" algn="ctr"/>
                        </a:tabLs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統整</a:t>
                      </a:r>
                      <a:endParaRPr lang="zh-TW" altLang="zh-TW" sz="2000" dirty="0">
                        <a:effectLst/>
                        <a:latin typeface="Calibri"/>
                        <a:ea typeface="新細明體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41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</a:rPr>
                        <a:t>：網站資訊更新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49525" algn="l"/>
                        </a:tabLs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en-US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6-9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週週誌繳交第一次提醒、負責人與線上會議提醒</a:t>
                      </a:r>
                      <a:endParaRPr lang="zh-TW" altLang="zh-TW" sz="2000" dirty="0">
                        <a:effectLst/>
                        <a:latin typeface="Calibri"/>
                        <a:ea typeface="新細明體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橢圓 2"/>
          <p:cNvSpPr/>
          <p:nvPr/>
        </p:nvSpPr>
        <p:spPr>
          <a:xfrm>
            <a:off x="11671071" y="6461429"/>
            <a:ext cx="360000" cy="360000"/>
          </a:xfrm>
          <a:prstGeom prst="ellipse">
            <a:avLst/>
          </a:prstGeom>
          <a:solidFill>
            <a:schemeClr val="tx1">
              <a:lumMod val="6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1667026" y="6409764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chemeClr val="bg1"/>
                </a:solidFill>
              </a:rPr>
              <a:t>8</a:t>
            </a:r>
            <a:endParaRPr lang="zh-TW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41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9F9EF0-93D5-4D4B-BAFE-47700281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86B4BA9-0FB9-444D-8CE8-96B9C6F7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-1255698" y="2843061"/>
            <a:ext cx="4547937" cy="1171876"/>
          </a:xfrm>
          <a:solidFill>
            <a:srgbClr val="FFFFFF">
              <a:alpha val="10000"/>
            </a:srgbClr>
          </a:solidFill>
          <a:ln>
            <a:solidFill>
              <a:schemeClr val="tx1"/>
            </a:solidFill>
          </a:ln>
        </p:spPr>
        <p:txBody>
          <a:bodyPr vert="vert270">
            <a:norm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18</a:t>
            </a: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  周</a:t>
            </a: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規</a:t>
            </a: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br>
              <a:rPr lang="en-US" altLang="zh-TW" sz="4000" b="1" dirty="0">
                <a:solidFill>
                  <a:schemeClr val="tx1"/>
                </a:solidFill>
                <a:ea typeface="微軟正黑體"/>
              </a:rPr>
            </a:br>
            <a:r>
              <a:rPr lang="zh-TW" altLang="en-US" sz="4000" b="1" dirty="0">
                <a:solidFill>
                  <a:schemeClr val="tx1"/>
                </a:solidFill>
                <a:ea typeface="微軟正黑體"/>
              </a:rPr>
              <a:t>劃</a:t>
            </a:r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F747BC2A-3979-4243-B250-BAF81F2AC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648811"/>
              </p:ext>
            </p:extLst>
          </p:nvPr>
        </p:nvGraphicFramePr>
        <p:xfrm>
          <a:off x="1748081" y="122588"/>
          <a:ext cx="10282990" cy="6612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1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0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2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週次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實習內容規劃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033395" algn="l"/>
                        </a:tabLs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033395" algn="l"/>
                        </a:tabLst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負責人與線上會議、</a:t>
                      </a:r>
                      <a:r>
                        <a:rPr lang="en-US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6-9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週週誌繳交第二次提醒、</a:t>
                      </a:r>
                      <a:r>
                        <a:rPr lang="en-US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6-9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週誌繳交日、月會提醒、組內會議、借教室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十一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16455" algn="ctr"/>
                        </a:tabLs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月會報告上傳、網站資訊更新、十一月照片更新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16455" algn="ctr"/>
                        </a:tabLs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第四次月會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十二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5550" algn="l"/>
                        </a:tabLs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95550" algn="l"/>
                        </a:tabLst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整理點名單與請假名單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十三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16455" algn="ctr"/>
                        </a:tabLs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	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16455" algn="ctr"/>
                        </a:tabLst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en-US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10-14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週週誌繳交第一次提醒、負責人與線上會議提醒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十四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月會報告上傳、</a:t>
                      </a:r>
                      <a:endParaRPr lang="en-US" altLang="zh-TW" sz="2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                網站資訊更新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負責人與線上會議、</a:t>
                      </a:r>
                      <a:r>
                        <a:rPr lang="en-US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10-14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週週誌繳交第二次提醒、週誌繳交日、月會提醒、借教室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十五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第五次月會、組內會議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9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十六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網站資訊更新、</a:t>
                      </a:r>
                      <a:endParaRPr lang="en-US" altLang="zh-TW" sz="2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                十二月照片更新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en-US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15-17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週週誌繳交第一次提醒</a:t>
                      </a:r>
                      <a:endParaRPr lang="zh-TW" alt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59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十七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25090" algn="l"/>
                        </a:tabLs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網站資訊更新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25090" algn="l"/>
                        </a:tabLst>
                        <a:defRPr/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</a:t>
                      </a:r>
                      <a:r>
                        <a:rPr lang="en-US" altLang="zh-TW" sz="2000" b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15-17</a:t>
                      </a:r>
                      <a:r>
                        <a:rPr lang="zh-TW" altLang="en-US" sz="2000" b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週週誌繳交第二次提醒、週誌繳交日、月會提醒、組內會議</a:t>
                      </a:r>
                      <a:endParaRPr lang="zh-TW" altLang="zh-TW" sz="2000" b="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十八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資訊組</a:t>
                      </a:r>
                      <a:r>
                        <a:rPr lang="zh-TW" altLang="en-US" sz="2000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月會報告上傳、網站</a:t>
                      </a:r>
                      <a:endParaRPr lang="en-US" altLang="zh-TW" sz="2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資訊更新、一月照片更新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行政組：期末報告</a:t>
                      </a:r>
                      <a:r>
                        <a:rPr lang="zh-TW" altLang="en-US" sz="2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標楷體"/>
                        </a:rPr>
                        <a:t>、第六次月會</a:t>
                      </a:r>
                      <a:endParaRPr lang="zh-TW" sz="2000" dirty="0">
                        <a:effectLst/>
                        <a:latin typeface="+mn-ea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11671071" y="6461429"/>
            <a:ext cx="360000" cy="360000"/>
          </a:xfrm>
          <a:prstGeom prst="ellipse">
            <a:avLst/>
          </a:prstGeom>
          <a:solidFill>
            <a:schemeClr val="tx1">
              <a:lumMod val="6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1671072" y="6380293"/>
            <a:ext cx="62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chemeClr val="bg1"/>
                </a:solidFill>
              </a:rPr>
              <a:t>9</a:t>
            </a:r>
            <a:endParaRPr lang="zh-TW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48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包裹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98332C7160FA87479451C583502CD993" ma:contentTypeVersion="4" ma:contentTypeDescription="建立新的文件。" ma:contentTypeScope="" ma:versionID="f6cf8805442ff4d8f25b6ea8f2fe585d">
  <xsd:schema xmlns:xsd="http://www.w3.org/2001/XMLSchema" xmlns:xs="http://www.w3.org/2001/XMLSchema" xmlns:p="http://schemas.microsoft.com/office/2006/metadata/properties" xmlns:ns2="53a4e524-5fff-48cc-bc5b-1320466a6616" targetNamespace="http://schemas.microsoft.com/office/2006/metadata/properties" ma:root="true" ma:fieldsID="58cdc65a913b08f4b4f72110c0db7d20" ns2:_="">
    <xsd:import namespace="53a4e524-5fff-48cc-bc5b-1320466a6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4e524-5fff-48cc-bc5b-1320466a6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7EC00A-23AD-470A-A309-F8B2194908CF}"/>
</file>

<file path=customXml/itemProps2.xml><?xml version="1.0" encoding="utf-8"?>
<ds:datastoreItem xmlns:ds="http://schemas.openxmlformats.org/officeDocument/2006/customXml" ds:itemID="{BB7B2873-7975-4A99-B3E0-64AFCE189120}"/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661</TotalTime>
  <Words>781</Words>
  <Application>Microsoft Office PowerPoint</Application>
  <PresentationFormat>寬螢幕</PresentationFormat>
  <Paragraphs>135</Paragraphs>
  <Slides>10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Amasis MT Pro Black</vt:lpstr>
      <vt:lpstr>微軟正黑體</vt:lpstr>
      <vt:lpstr>新細明體</vt:lpstr>
      <vt:lpstr>標楷體</vt:lpstr>
      <vt:lpstr>Arial</vt:lpstr>
      <vt:lpstr>Calibri</vt:lpstr>
      <vt:lpstr>Calibri Light</vt:lpstr>
      <vt:lpstr>Gill Sans MT</vt:lpstr>
      <vt:lpstr>包裹</vt:lpstr>
      <vt:lpstr>PowerPoint 簡報</vt:lpstr>
      <vt:lpstr> 報 告 內 容</vt:lpstr>
      <vt:lpstr>本學期 開會時間</vt:lpstr>
      <vt:lpstr>本學期 開會時間</vt:lpstr>
      <vt:lpstr>各組介紹</vt:lpstr>
      <vt:lpstr>行 政 組</vt:lpstr>
      <vt:lpstr>PowerPoint 簡報</vt:lpstr>
      <vt:lpstr>18   周  規  劃</vt:lpstr>
      <vt:lpstr>18   周  規  劃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menager</dc:creator>
  <cp:lastModifiedBy>王瑄羽</cp:lastModifiedBy>
  <cp:revision>410</cp:revision>
  <dcterms:created xsi:type="dcterms:W3CDTF">2022-02-25T15:07:22Z</dcterms:created>
  <dcterms:modified xsi:type="dcterms:W3CDTF">2022-09-19T03:30:06Z</dcterms:modified>
</cp:coreProperties>
</file>